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Barlow Bold" pitchFamily="2" charset="77"/>
      <p:regular r:id="rId23"/>
      <p:italic r:id="rId24"/>
    </p:embeddedFont>
    <p:embeddedFont>
      <p:font typeface="Montserrat" panose="020F050202020403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42"/>
    <p:restoredTop sz="94610"/>
  </p:normalViewPr>
  <p:slideViewPr>
    <p:cSldViewPr snapToGrid="0" snapToObjects="1">
      <p:cViewPr varScale="1">
        <p:scale>
          <a:sx n="106" d="100"/>
          <a:sy n="106" d="100"/>
        </p:scale>
        <p:origin x="21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821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of data detectives is here to uncover the insights hidden in your data
Let me introduce you to the key members of this skilled squad:
John Doe is our passionate data scientist, with a strong foundation in statistical modeling
Jane Smith excels at data preprocessing and feature engineering, ensuring the quality of our data
Michael Brown brings expertise in machine learning algorithms and model selection
Emily Davis focuses on data visualization and communication, presenting insights clearly and impactfully
David Wilson is responsible for deploying and maintaining our prediction system, ensuring it's accessible and efficient
Together, this balanced team of data experts is ready to tackle your toughest data challenges
</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611517"/>
            <a:ext cx="7415927" cy="2241233"/>
          </a:xfrm>
          <a:prstGeom prst="rect">
            <a:avLst/>
          </a:prstGeom>
          <a:noFill/>
          <a:ln/>
        </p:spPr>
        <p:txBody>
          <a:bodyPr wrap="square" lIns="0" tIns="0" rIns="0" bIns="0" rtlCol="0" anchor="t"/>
          <a:lstStyle/>
          <a:p>
            <a:pPr marL="0" indent="0">
              <a:lnSpc>
                <a:spcPts val="8800"/>
              </a:lnSpc>
              <a:buNone/>
            </a:pPr>
            <a:r>
              <a:rPr lang="en-US" sz="7050" b="1" dirty="0">
                <a:solidFill>
                  <a:srgbClr val="9998FF"/>
                </a:solidFill>
                <a:latin typeface="Barlow Bold" pitchFamily="34" charset="0"/>
                <a:ea typeface="Barlow Bold" pitchFamily="34" charset="-122"/>
                <a:cs typeface="Barlow Bold" pitchFamily="34" charset="-120"/>
              </a:rPr>
              <a:t>Employee Salary Prediction System</a:t>
            </a:r>
            <a:endParaRPr lang="en-US" sz="7050" dirty="0"/>
          </a:p>
        </p:txBody>
      </p:sp>
      <p:sp>
        <p:nvSpPr>
          <p:cNvPr id="4" name="Text 1"/>
          <p:cNvSpPr/>
          <p:nvPr/>
        </p:nvSpPr>
        <p:spPr>
          <a:xfrm>
            <a:off x="864037" y="5223034"/>
            <a:ext cx="7415927"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62107" y="520184"/>
            <a:ext cx="6738818" cy="622221"/>
          </a:xfrm>
          <a:prstGeom prst="rect">
            <a:avLst/>
          </a:prstGeom>
          <a:noFill/>
          <a:ln/>
        </p:spPr>
        <p:txBody>
          <a:bodyPr wrap="none" lIns="0" tIns="0" rIns="0" bIns="0" rtlCol="0" anchor="t"/>
          <a:lstStyle/>
          <a:p>
            <a:pPr marL="0" indent="0">
              <a:lnSpc>
                <a:spcPts val="4850"/>
              </a:lnSpc>
              <a:buNone/>
            </a:pPr>
            <a:r>
              <a:rPr lang="en-US" sz="5050" b="1" u="sng" dirty="0">
                <a:solidFill>
                  <a:srgbClr val="9998FF"/>
                </a:solidFill>
                <a:latin typeface="Barlow Bold" pitchFamily="34" charset="0"/>
                <a:ea typeface="Barlow Bold" pitchFamily="34" charset="-122"/>
                <a:cs typeface="Barlow Bold" pitchFamily="34" charset="-120"/>
              </a:rPr>
              <a:t>Encoding Categorical Features</a:t>
            </a:r>
            <a:endParaRPr lang="en-US" sz="5050" u="sng" dirty="0"/>
          </a:p>
        </p:txBody>
      </p:sp>
      <p:sp>
        <p:nvSpPr>
          <p:cNvPr id="3" name="Text 1"/>
          <p:cNvSpPr/>
          <p:nvPr/>
        </p:nvSpPr>
        <p:spPr>
          <a:xfrm>
            <a:off x="662107" y="1520666"/>
            <a:ext cx="13306187" cy="302657"/>
          </a:xfrm>
          <a:prstGeom prst="rect">
            <a:avLst/>
          </a:prstGeom>
          <a:noFill/>
          <a:ln/>
        </p:spPr>
        <p:txBody>
          <a:bodyPr wrap="none" lIns="0" tIns="0" rIns="0" bIns="0" rtlCol="0" anchor="t"/>
          <a:lstStyle/>
          <a:p>
            <a:pPr marL="0" indent="0">
              <a:lnSpc>
                <a:spcPts val="2350"/>
              </a:lnSpc>
              <a:buNone/>
            </a:pPr>
            <a:endParaRPr lang="en-US" sz="1450" dirty="0"/>
          </a:p>
        </p:txBody>
      </p:sp>
      <p:pic>
        <p:nvPicPr>
          <p:cNvPr id="4" name="Image 0" descr="preencoded.png"/>
          <p:cNvPicPr>
            <a:picLocks noChangeAspect="1"/>
          </p:cNvPicPr>
          <p:nvPr/>
        </p:nvPicPr>
        <p:blipFill>
          <a:blip r:embed="rId3"/>
          <a:stretch>
            <a:fillRect/>
          </a:stretch>
        </p:blipFill>
        <p:spPr>
          <a:xfrm>
            <a:off x="662107" y="2036088"/>
            <a:ext cx="11113889" cy="3097649"/>
          </a:xfrm>
          <a:prstGeom prst="rect">
            <a:avLst/>
          </a:prstGeom>
        </p:spPr>
      </p:pic>
      <p:sp>
        <p:nvSpPr>
          <p:cNvPr id="5" name="Text 2"/>
          <p:cNvSpPr/>
          <p:nvPr/>
        </p:nvSpPr>
        <p:spPr>
          <a:xfrm>
            <a:off x="662107" y="5346502"/>
            <a:ext cx="13306187" cy="302657"/>
          </a:xfrm>
          <a:prstGeom prst="rect">
            <a:avLst/>
          </a:prstGeom>
          <a:noFill/>
          <a:ln/>
        </p:spPr>
        <p:txBody>
          <a:bodyPr wrap="none" lIns="0" tIns="0" rIns="0" bIns="0" rtlCol="0" anchor="t"/>
          <a:lstStyle/>
          <a:p>
            <a:pPr marL="0" indent="0">
              <a:lnSpc>
                <a:spcPts val="2350"/>
              </a:lnSpc>
              <a:buNone/>
            </a:pPr>
            <a:endParaRPr lang="en-US" sz="1450" dirty="0"/>
          </a:p>
        </p:txBody>
      </p:sp>
      <p:sp>
        <p:nvSpPr>
          <p:cNvPr id="6" name="Text 3"/>
          <p:cNvSpPr/>
          <p:nvPr/>
        </p:nvSpPr>
        <p:spPr>
          <a:xfrm>
            <a:off x="662107" y="5861923"/>
            <a:ext cx="13306187" cy="302657"/>
          </a:xfrm>
          <a:prstGeom prst="rect">
            <a:avLst/>
          </a:prstGeom>
          <a:noFill/>
          <a:ln/>
        </p:spPr>
        <p:txBody>
          <a:bodyPr wrap="none" lIns="0" tIns="0" rIns="0" bIns="0" rtlCol="0" anchor="t"/>
          <a:lstStyle/>
          <a:p>
            <a:pPr marL="0" indent="0">
              <a:lnSpc>
                <a:spcPts val="2350"/>
              </a:lnSpc>
              <a:buNone/>
            </a:pPr>
            <a:endParaRPr lang="en-US" sz="1450" dirty="0"/>
          </a:p>
        </p:txBody>
      </p:sp>
      <p:sp>
        <p:nvSpPr>
          <p:cNvPr id="7" name="Text 4"/>
          <p:cNvSpPr/>
          <p:nvPr/>
        </p:nvSpPr>
        <p:spPr>
          <a:xfrm>
            <a:off x="662107" y="6377345"/>
            <a:ext cx="13306187" cy="302657"/>
          </a:xfrm>
          <a:prstGeom prst="rect">
            <a:avLst/>
          </a:prstGeom>
          <a:noFill/>
          <a:ln/>
        </p:spPr>
        <p:txBody>
          <a:bodyPr wrap="none" lIns="0" tIns="0" rIns="0" bIns="0" rtlCol="0" anchor="t"/>
          <a:lstStyle/>
          <a:p>
            <a:pPr marL="0" indent="0">
              <a:lnSpc>
                <a:spcPts val="2350"/>
              </a:lnSpc>
              <a:buNone/>
            </a:pPr>
            <a:endParaRPr lang="en-US" sz="1450" dirty="0"/>
          </a:p>
        </p:txBody>
      </p:sp>
      <p:sp>
        <p:nvSpPr>
          <p:cNvPr id="8" name="Text 5"/>
          <p:cNvSpPr/>
          <p:nvPr/>
        </p:nvSpPr>
        <p:spPr>
          <a:xfrm>
            <a:off x="662107" y="6892766"/>
            <a:ext cx="13306187" cy="302657"/>
          </a:xfrm>
          <a:prstGeom prst="rect">
            <a:avLst/>
          </a:prstGeom>
          <a:noFill/>
          <a:ln/>
        </p:spPr>
        <p:txBody>
          <a:bodyPr wrap="none" lIns="0" tIns="0" rIns="0" bIns="0" rtlCol="0" anchor="t"/>
          <a:lstStyle/>
          <a:p>
            <a:pPr marL="0" indent="0">
              <a:lnSpc>
                <a:spcPts val="2350"/>
              </a:lnSpc>
              <a:buNone/>
            </a:pPr>
            <a:endParaRPr lang="en-US" sz="1450" dirty="0"/>
          </a:p>
        </p:txBody>
      </p:sp>
      <p:sp>
        <p:nvSpPr>
          <p:cNvPr id="9" name="Text 6"/>
          <p:cNvSpPr/>
          <p:nvPr/>
        </p:nvSpPr>
        <p:spPr>
          <a:xfrm>
            <a:off x="662107" y="7408188"/>
            <a:ext cx="13306187" cy="302657"/>
          </a:xfrm>
          <a:prstGeom prst="rect">
            <a:avLst/>
          </a:prstGeom>
          <a:noFill/>
          <a:ln/>
        </p:spPr>
        <p:txBody>
          <a:bodyPr wrap="none" lIns="0" tIns="0" rIns="0" bIns="0" rtlCol="0" anchor="t"/>
          <a:lstStyle/>
          <a:p>
            <a:pPr marL="0" indent="0">
              <a:lnSpc>
                <a:spcPts val="2350"/>
              </a:lnSpc>
              <a:buNone/>
            </a:pPr>
            <a:endParaRPr lang="en-US" sz="1450" dirty="0"/>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623810" y="1297900"/>
            <a:ext cx="6697861" cy="5633799"/>
          </a:xfrm>
          <a:prstGeom prst="rect">
            <a:avLst/>
          </a:prstGeom>
        </p:spPr>
      </p:pic>
      <p:sp>
        <p:nvSpPr>
          <p:cNvPr id="4" name="Text 0"/>
          <p:cNvSpPr/>
          <p:nvPr/>
        </p:nvSpPr>
        <p:spPr>
          <a:xfrm>
            <a:off x="864037" y="3326011"/>
            <a:ext cx="5587127" cy="812125"/>
          </a:xfrm>
          <a:prstGeom prst="rect">
            <a:avLst/>
          </a:prstGeom>
          <a:noFill/>
          <a:ln/>
        </p:spPr>
        <p:txBody>
          <a:bodyPr wrap="none" lIns="0" tIns="0" rIns="0" bIns="0" rtlCol="0" anchor="t"/>
          <a:lstStyle/>
          <a:p>
            <a:pPr marL="0" indent="0">
              <a:lnSpc>
                <a:spcPts val="6350"/>
              </a:lnSpc>
              <a:buNone/>
            </a:pPr>
            <a:r>
              <a:rPr lang="en-US" sz="5400" b="1" dirty="0">
                <a:solidFill>
                  <a:srgbClr val="9998FF"/>
                </a:solidFill>
                <a:latin typeface="Barlow Bold" pitchFamily="34" charset="0"/>
                <a:ea typeface="Barlow Bold" pitchFamily="34" charset="-122"/>
                <a:cs typeface="Barlow Bold" pitchFamily="34" charset="-120"/>
              </a:rPr>
              <a:t>Correlation Matrix</a:t>
            </a:r>
            <a:endParaRPr lang="en-US" sz="5400" dirty="0"/>
          </a:p>
        </p:txBody>
      </p:sp>
      <p:sp>
        <p:nvSpPr>
          <p:cNvPr id="5" name="Text 1"/>
          <p:cNvSpPr/>
          <p:nvPr/>
        </p:nvSpPr>
        <p:spPr>
          <a:xfrm>
            <a:off x="864037" y="4508421"/>
            <a:ext cx="5587127"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96754" y="702877"/>
            <a:ext cx="5239107" cy="654844"/>
          </a:xfrm>
          <a:prstGeom prst="rect">
            <a:avLst/>
          </a:prstGeom>
          <a:noFill/>
          <a:ln/>
        </p:spPr>
        <p:txBody>
          <a:bodyPr wrap="none" lIns="0" tIns="0" rIns="0" bIns="0" rtlCol="0" anchor="t"/>
          <a:lstStyle/>
          <a:p>
            <a:pPr marL="0" indent="0">
              <a:lnSpc>
                <a:spcPts val="5150"/>
              </a:lnSpc>
              <a:buNone/>
            </a:pPr>
            <a:r>
              <a:rPr lang="en-US" sz="5400" b="1" u="sng" dirty="0">
                <a:solidFill>
                  <a:srgbClr val="9998FF"/>
                </a:solidFill>
                <a:latin typeface="Barlow Bold" pitchFamily="34" charset="0"/>
                <a:ea typeface="Barlow Bold" pitchFamily="34" charset="-122"/>
                <a:cs typeface="Barlow Bold" pitchFamily="34" charset="-120"/>
              </a:rPr>
              <a:t>Balance the Dataset</a:t>
            </a:r>
            <a:endParaRPr lang="en-US" sz="5400" u="sng" dirty="0"/>
          </a:p>
        </p:txBody>
      </p:sp>
      <p:pic>
        <p:nvPicPr>
          <p:cNvPr id="3" name="Image 0" descr="preencoded.png"/>
          <p:cNvPicPr>
            <a:picLocks noChangeAspect="1"/>
          </p:cNvPicPr>
          <p:nvPr/>
        </p:nvPicPr>
        <p:blipFill>
          <a:blip r:embed="rId3"/>
          <a:stretch>
            <a:fillRect/>
          </a:stretch>
        </p:blipFill>
        <p:spPr>
          <a:xfrm>
            <a:off x="481192" y="1816768"/>
            <a:ext cx="5646121" cy="2714513"/>
          </a:xfrm>
          <a:prstGeom prst="rect">
            <a:avLst/>
          </a:prstGeom>
        </p:spPr>
      </p:pic>
      <p:pic>
        <p:nvPicPr>
          <p:cNvPr id="4" name="Image 1" descr="preencoded.png"/>
          <p:cNvPicPr>
            <a:picLocks noChangeAspect="1"/>
          </p:cNvPicPr>
          <p:nvPr/>
        </p:nvPicPr>
        <p:blipFill>
          <a:blip r:embed="rId4"/>
          <a:stretch>
            <a:fillRect/>
          </a:stretch>
        </p:blipFill>
        <p:spPr>
          <a:xfrm>
            <a:off x="6286499" y="1816768"/>
            <a:ext cx="7862709" cy="2714513"/>
          </a:xfrm>
          <a:prstGeom prst="rect">
            <a:avLst/>
          </a:prstGeom>
        </p:spPr>
      </p:pic>
      <p:pic>
        <p:nvPicPr>
          <p:cNvPr id="5" name="Image 2" descr="preencoded.png"/>
          <p:cNvPicPr>
            <a:picLocks noChangeAspect="1"/>
          </p:cNvPicPr>
          <p:nvPr/>
        </p:nvPicPr>
        <p:blipFill>
          <a:blip r:embed="rId5"/>
          <a:stretch>
            <a:fillRect/>
          </a:stretch>
        </p:blipFill>
        <p:spPr>
          <a:xfrm>
            <a:off x="4052172" y="4642341"/>
            <a:ext cx="6752185" cy="3147951"/>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3708678"/>
            <a:ext cx="6497003" cy="812125"/>
          </a:xfrm>
          <a:prstGeom prst="rect">
            <a:avLst/>
          </a:prstGeom>
          <a:noFill/>
          <a:ln/>
        </p:spPr>
        <p:txBody>
          <a:bodyPr wrap="none" lIns="0" tIns="0" rIns="0" bIns="0" rtlCol="0" anchor="t"/>
          <a:lstStyle/>
          <a:p>
            <a:pPr marL="0" indent="0">
              <a:lnSpc>
                <a:spcPts val="6350"/>
              </a:lnSpc>
              <a:buNone/>
            </a:pPr>
            <a:r>
              <a:rPr lang="en-US" sz="5400" b="1" dirty="0">
                <a:solidFill>
                  <a:srgbClr val="9998FF"/>
                </a:solidFill>
                <a:latin typeface="Barlow Bold" pitchFamily="34" charset="0"/>
                <a:ea typeface="Barlow Bold" pitchFamily="34" charset="-122"/>
                <a:cs typeface="Barlow Bold" pitchFamily="34" charset="-120"/>
              </a:rPr>
              <a:t>Model Implementation</a:t>
            </a:r>
            <a:endParaRPr lang="en-US" sz="54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64037" y="795814"/>
            <a:ext cx="6497003" cy="812125"/>
          </a:xfrm>
          <a:prstGeom prst="rect">
            <a:avLst/>
          </a:prstGeom>
          <a:noFill/>
          <a:ln/>
        </p:spPr>
        <p:txBody>
          <a:bodyPr wrap="none" lIns="0" tIns="0" rIns="0" bIns="0" rtlCol="0" anchor="t"/>
          <a:lstStyle/>
          <a:p>
            <a:pPr marL="0" indent="0">
              <a:lnSpc>
                <a:spcPts val="6350"/>
              </a:lnSpc>
              <a:buNone/>
            </a:pPr>
            <a:r>
              <a:rPr lang="en-US" sz="5400" b="1" u="sng" dirty="0">
                <a:solidFill>
                  <a:srgbClr val="9998FF"/>
                </a:solidFill>
                <a:latin typeface="Barlow Bold" pitchFamily="34" charset="0"/>
                <a:ea typeface="Barlow Bold" pitchFamily="34" charset="-122"/>
                <a:cs typeface="Barlow Bold" pitchFamily="34" charset="-120"/>
              </a:rPr>
              <a:t>Model Implementation</a:t>
            </a:r>
            <a:endParaRPr lang="en-US" sz="5400" u="sng" dirty="0"/>
          </a:p>
        </p:txBody>
      </p:sp>
      <p:sp>
        <p:nvSpPr>
          <p:cNvPr id="3" name="Text 1"/>
          <p:cNvSpPr/>
          <p:nvPr/>
        </p:nvSpPr>
        <p:spPr>
          <a:xfrm>
            <a:off x="1357789" y="2101691"/>
            <a:ext cx="12408575" cy="493752"/>
          </a:xfrm>
          <a:prstGeom prst="rect">
            <a:avLst/>
          </a:prstGeom>
          <a:noFill/>
          <a:ln/>
        </p:spPr>
        <p:txBody>
          <a:bodyPr wrap="none" lIns="0" tIns="0" rIns="0" bIns="0" rtlCol="0" anchor="t"/>
          <a:lstStyle/>
          <a:p>
            <a:pPr marL="342900" indent="-342900" algn="l">
              <a:lnSpc>
                <a:spcPts val="3850"/>
              </a:lnSpc>
              <a:buSzPct val="100000"/>
              <a:buFont typeface="+mj-lt"/>
              <a:buAutoNum type="arabicPeriod"/>
            </a:pPr>
            <a:r>
              <a:rPr lang="en-US" sz="2400" dirty="0">
                <a:solidFill>
                  <a:srgbClr val="EEEFF5"/>
                </a:solidFill>
                <a:latin typeface="Montserrat" pitchFamily="34" charset="0"/>
                <a:ea typeface="Montserrat" pitchFamily="34" charset="-122"/>
                <a:cs typeface="Montserrat" pitchFamily="34" charset="-120"/>
              </a:rPr>
              <a:t>We used five different models here to predict the customer churn or not.</a:t>
            </a:r>
            <a:endParaRPr lang="en-US" sz="2400" dirty="0"/>
          </a:p>
        </p:txBody>
      </p:sp>
      <p:sp>
        <p:nvSpPr>
          <p:cNvPr id="4" name="Text 2"/>
          <p:cNvSpPr/>
          <p:nvPr/>
        </p:nvSpPr>
        <p:spPr>
          <a:xfrm>
            <a:off x="1357670" y="2681764"/>
            <a:ext cx="12408694" cy="493752"/>
          </a:xfrm>
          <a:prstGeom prst="rect">
            <a:avLst/>
          </a:prstGeom>
          <a:noFill/>
          <a:ln/>
        </p:spPr>
        <p:txBody>
          <a:bodyPr wrap="none" lIns="0" tIns="0" rIns="0" bIns="0" rtlCol="0" anchor="t"/>
          <a:lstStyle/>
          <a:p>
            <a:pPr marL="342900" indent="-342900" algn="l">
              <a:lnSpc>
                <a:spcPts val="3850"/>
              </a:lnSpc>
              <a:buSzPct val="100000"/>
              <a:buChar char="•"/>
            </a:pPr>
            <a:r>
              <a:rPr lang="en-US" sz="2400" dirty="0">
                <a:solidFill>
                  <a:srgbClr val="EEEFF5"/>
                </a:solidFill>
                <a:latin typeface="Montserrat" pitchFamily="34" charset="0"/>
                <a:ea typeface="Montserrat" pitchFamily="34" charset="-122"/>
                <a:cs typeface="Montserrat" pitchFamily="34" charset="-120"/>
              </a:rPr>
              <a:t>Linear Regression </a:t>
            </a:r>
            <a:endParaRPr lang="en-US" sz="2400" dirty="0"/>
          </a:p>
        </p:txBody>
      </p:sp>
      <p:sp>
        <p:nvSpPr>
          <p:cNvPr id="5" name="Text 3"/>
          <p:cNvSpPr/>
          <p:nvPr/>
        </p:nvSpPr>
        <p:spPr>
          <a:xfrm>
            <a:off x="1357670" y="3261836"/>
            <a:ext cx="12408694" cy="493752"/>
          </a:xfrm>
          <a:prstGeom prst="rect">
            <a:avLst/>
          </a:prstGeom>
          <a:noFill/>
          <a:ln/>
        </p:spPr>
        <p:txBody>
          <a:bodyPr wrap="none" lIns="0" tIns="0" rIns="0" bIns="0" rtlCol="0" anchor="t"/>
          <a:lstStyle/>
          <a:p>
            <a:pPr marL="342900" indent="-342900" algn="l">
              <a:lnSpc>
                <a:spcPts val="3850"/>
              </a:lnSpc>
              <a:buSzPct val="100000"/>
              <a:buChar char="•"/>
            </a:pPr>
            <a:r>
              <a:rPr lang="en-US" sz="2400" dirty="0">
                <a:solidFill>
                  <a:srgbClr val="EEEFF5"/>
                </a:solidFill>
                <a:latin typeface="Montserrat" pitchFamily="34" charset="0"/>
                <a:ea typeface="Montserrat" pitchFamily="34" charset="-122"/>
                <a:cs typeface="Montserrat" pitchFamily="34" charset="-120"/>
              </a:rPr>
              <a:t>Random Forest Decision Tree</a:t>
            </a:r>
            <a:endParaRPr lang="en-US" sz="2400" dirty="0"/>
          </a:p>
        </p:txBody>
      </p:sp>
      <p:sp>
        <p:nvSpPr>
          <p:cNvPr id="6" name="Text 4"/>
          <p:cNvSpPr/>
          <p:nvPr/>
        </p:nvSpPr>
        <p:spPr>
          <a:xfrm>
            <a:off x="1357670" y="3841909"/>
            <a:ext cx="12408694" cy="493752"/>
          </a:xfrm>
          <a:prstGeom prst="rect">
            <a:avLst/>
          </a:prstGeom>
          <a:noFill/>
          <a:ln/>
        </p:spPr>
        <p:txBody>
          <a:bodyPr wrap="none" lIns="0" tIns="0" rIns="0" bIns="0" rtlCol="0" anchor="t"/>
          <a:lstStyle/>
          <a:p>
            <a:pPr marL="342900" indent="-342900" algn="l">
              <a:lnSpc>
                <a:spcPts val="3850"/>
              </a:lnSpc>
              <a:buSzPct val="100000"/>
              <a:buChar char="•"/>
            </a:pPr>
            <a:r>
              <a:rPr lang="en-US" sz="2400" dirty="0">
                <a:solidFill>
                  <a:srgbClr val="EEEFF5"/>
                </a:solidFill>
                <a:latin typeface="Montserrat" pitchFamily="34" charset="0"/>
                <a:ea typeface="Montserrat" pitchFamily="34" charset="-122"/>
                <a:cs typeface="Montserrat" pitchFamily="34" charset="-120"/>
              </a:rPr>
              <a:t>Classification </a:t>
            </a:r>
            <a:endParaRPr lang="en-US" sz="2400" dirty="0"/>
          </a:p>
        </p:txBody>
      </p:sp>
      <p:sp>
        <p:nvSpPr>
          <p:cNvPr id="7" name="Text 5"/>
          <p:cNvSpPr/>
          <p:nvPr/>
        </p:nvSpPr>
        <p:spPr>
          <a:xfrm>
            <a:off x="1357670" y="4421981"/>
            <a:ext cx="12408694" cy="493752"/>
          </a:xfrm>
          <a:prstGeom prst="rect">
            <a:avLst/>
          </a:prstGeom>
          <a:noFill/>
          <a:ln/>
        </p:spPr>
        <p:txBody>
          <a:bodyPr wrap="none" lIns="0" tIns="0" rIns="0" bIns="0" rtlCol="0" anchor="t"/>
          <a:lstStyle/>
          <a:p>
            <a:pPr marL="342900" indent="-342900" algn="l">
              <a:lnSpc>
                <a:spcPts val="3850"/>
              </a:lnSpc>
              <a:buSzPct val="100000"/>
              <a:buChar char="•"/>
            </a:pPr>
            <a:r>
              <a:rPr lang="en-US" sz="2400" dirty="0">
                <a:solidFill>
                  <a:srgbClr val="EEEFF5"/>
                </a:solidFill>
                <a:latin typeface="Montserrat" pitchFamily="34" charset="0"/>
                <a:ea typeface="Montserrat" pitchFamily="34" charset="-122"/>
                <a:cs typeface="Montserrat" pitchFamily="34" charset="-120"/>
              </a:rPr>
              <a:t>Naïve Bayes Classification </a:t>
            </a:r>
            <a:endParaRPr lang="en-US" sz="2400" dirty="0"/>
          </a:p>
        </p:txBody>
      </p:sp>
      <p:sp>
        <p:nvSpPr>
          <p:cNvPr id="8" name="Text 6"/>
          <p:cNvSpPr/>
          <p:nvPr/>
        </p:nvSpPr>
        <p:spPr>
          <a:xfrm>
            <a:off x="1357670" y="5002054"/>
            <a:ext cx="12408694" cy="493752"/>
          </a:xfrm>
          <a:prstGeom prst="rect">
            <a:avLst/>
          </a:prstGeom>
          <a:noFill/>
          <a:ln/>
        </p:spPr>
        <p:txBody>
          <a:bodyPr wrap="none" lIns="0" tIns="0" rIns="0" bIns="0" rtlCol="0" anchor="t"/>
          <a:lstStyle/>
          <a:p>
            <a:pPr marL="342900" indent="-342900" algn="l">
              <a:lnSpc>
                <a:spcPts val="3850"/>
              </a:lnSpc>
              <a:buSzPct val="100000"/>
              <a:buChar char="•"/>
            </a:pPr>
            <a:r>
              <a:rPr lang="en-US" sz="2400" dirty="0">
                <a:solidFill>
                  <a:srgbClr val="EEEFF5"/>
                </a:solidFill>
                <a:latin typeface="Montserrat" pitchFamily="34" charset="0"/>
                <a:ea typeface="Montserrat" pitchFamily="34" charset="-122"/>
                <a:cs typeface="Montserrat" pitchFamily="34" charset="-120"/>
              </a:rPr>
              <a:t>Support Vector Classification</a:t>
            </a:r>
            <a:endParaRPr lang="en-US" sz="2400" dirty="0"/>
          </a:p>
        </p:txBody>
      </p:sp>
      <p:sp>
        <p:nvSpPr>
          <p:cNvPr id="9" name="Text 7"/>
          <p:cNvSpPr/>
          <p:nvPr/>
        </p:nvSpPr>
        <p:spPr>
          <a:xfrm>
            <a:off x="1357670" y="5773460"/>
            <a:ext cx="12408694" cy="987504"/>
          </a:xfrm>
          <a:prstGeom prst="rect">
            <a:avLst/>
          </a:prstGeom>
          <a:noFill/>
          <a:ln/>
        </p:spPr>
        <p:txBody>
          <a:bodyPr wrap="square" lIns="0" tIns="0" rIns="0" bIns="0" rtlCol="0" anchor="t"/>
          <a:lstStyle/>
          <a:p>
            <a:pPr marL="0" indent="0">
              <a:lnSpc>
                <a:spcPts val="3850"/>
              </a:lnSpc>
              <a:buNone/>
            </a:pPr>
            <a:r>
              <a:rPr lang="en-US" sz="2400" dirty="0">
                <a:solidFill>
                  <a:srgbClr val="EEEFF5"/>
                </a:solidFill>
                <a:latin typeface="Montserrat" pitchFamily="34" charset="0"/>
                <a:ea typeface="Montserrat" pitchFamily="34" charset="-122"/>
                <a:cs typeface="Montserrat" pitchFamily="34" charset="-120"/>
              </a:rPr>
              <a:t>2. The Random Forest Model was selected as the most effective in terms of predictive performance.</a:t>
            </a:r>
            <a:endParaRPr lang="en-US" sz="2400" dirty="0"/>
          </a:p>
        </p:txBody>
      </p:sp>
      <p:sp>
        <p:nvSpPr>
          <p:cNvPr id="10" name="Text 8"/>
          <p:cNvSpPr/>
          <p:nvPr/>
        </p:nvSpPr>
        <p:spPr>
          <a:xfrm>
            <a:off x="864037" y="7038618"/>
            <a:ext cx="12902327"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391921" y="1226735"/>
            <a:ext cx="9846557" cy="5776130"/>
          </a:xfrm>
          <a:prstGeom prst="rect">
            <a:avLst/>
          </a:prstGeom>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90417" y="687512"/>
            <a:ext cx="6829306" cy="812125"/>
          </a:xfrm>
          <a:prstGeom prst="rect">
            <a:avLst/>
          </a:prstGeom>
          <a:noFill/>
          <a:ln/>
        </p:spPr>
        <p:txBody>
          <a:bodyPr wrap="none" lIns="0" tIns="0" rIns="0" bIns="0" rtlCol="0" anchor="t"/>
          <a:lstStyle/>
          <a:p>
            <a:pPr marL="0" indent="0">
              <a:lnSpc>
                <a:spcPts val="6350"/>
              </a:lnSpc>
              <a:buNone/>
            </a:pPr>
            <a:r>
              <a:rPr lang="en-US" sz="5400" b="1" u="sng" dirty="0">
                <a:solidFill>
                  <a:srgbClr val="9998FF"/>
                </a:solidFill>
                <a:latin typeface="Barlow Bold" pitchFamily="34" charset="0"/>
                <a:ea typeface="Barlow Bold" pitchFamily="34" charset="-122"/>
                <a:cs typeface="Barlow Bold" pitchFamily="34" charset="-120"/>
              </a:rPr>
              <a:t>Improving the Accuracy</a:t>
            </a:r>
            <a:endParaRPr lang="en-US" sz="5400" u="sng" dirty="0"/>
          </a:p>
        </p:txBody>
      </p:sp>
      <p:sp>
        <p:nvSpPr>
          <p:cNvPr id="3" name="Text 1"/>
          <p:cNvSpPr/>
          <p:nvPr/>
        </p:nvSpPr>
        <p:spPr>
          <a:xfrm>
            <a:off x="864036" y="2184866"/>
            <a:ext cx="12902327" cy="493752"/>
          </a:xfrm>
          <a:prstGeom prst="rect">
            <a:avLst/>
          </a:prstGeom>
          <a:noFill/>
          <a:ln/>
        </p:spPr>
        <p:txBody>
          <a:bodyPr wrap="none" lIns="0" tIns="0" rIns="0" bIns="0" rtlCol="0" anchor="t"/>
          <a:lstStyle/>
          <a:p>
            <a:pPr marL="0" indent="0">
              <a:lnSpc>
                <a:spcPts val="3850"/>
              </a:lnSpc>
              <a:buNone/>
            </a:pPr>
            <a:r>
              <a:rPr lang="en-US" sz="2400" dirty="0">
                <a:solidFill>
                  <a:srgbClr val="EEEFF5"/>
                </a:solidFill>
                <a:latin typeface="Montserrat" pitchFamily="34" charset="0"/>
                <a:ea typeface="Montserrat" pitchFamily="34" charset="-122"/>
                <a:cs typeface="Montserrat" pitchFamily="34" charset="-120"/>
              </a:rPr>
              <a:t>Improving best model by hyperparameter tuning</a:t>
            </a:r>
            <a:endParaRPr lang="en-US" sz="2400" dirty="0"/>
          </a:p>
        </p:txBody>
      </p:sp>
      <p:pic>
        <p:nvPicPr>
          <p:cNvPr id="4" name="Image 0" descr="preencoded.png"/>
          <p:cNvPicPr>
            <a:picLocks noChangeAspect="1"/>
          </p:cNvPicPr>
          <p:nvPr/>
        </p:nvPicPr>
        <p:blipFill>
          <a:blip r:embed="rId3"/>
          <a:stretch>
            <a:fillRect/>
          </a:stretch>
        </p:blipFill>
        <p:spPr>
          <a:xfrm>
            <a:off x="864037" y="3389828"/>
            <a:ext cx="9289137" cy="2854523"/>
          </a:xfrm>
          <a:prstGeom prst="rect">
            <a:avLst/>
          </a:prstGeom>
        </p:spPr>
      </p:pic>
      <p:sp>
        <p:nvSpPr>
          <p:cNvPr id="5" name="Text 2"/>
          <p:cNvSpPr/>
          <p:nvPr/>
        </p:nvSpPr>
        <p:spPr>
          <a:xfrm>
            <a:off x="864037" y="6522006"/>
            <a:ext cx="12902327"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4037" y="1117878"/>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3" name="Text 1"/>
          <p:cNvSpPr/>
          <p:nvPr/>
        </p:nvSpPr>
        <p:spPr>
          <a:xfrm>
            <a:off x="864037" y="1790581"/>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Text 2"/>
          <p:cNvSpPr/>
          <p:nvPr/>
        </p:nvSpPr>
        <p:spPr>
          <a:xfrm>
            <a:off x="864037" y="2463284"/>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5" name="Text 3"/>
          <p:cNvSpPr/>
          <p:nvPr/>
        </p:nvSpPr>
        <p:spPr>
          <a:xfrm>
            <a:off x="4147722" y="2729924"/>
            <a:ext cx="6497003" cy="812125"/>
          </a:xfrm>
          <a:prstGeom prst="rect">
            <a:avLst/>
          </a:prstGeom>
          <a:noFill/>
          <a:ln/>
        </p:spPr>
        <p:txBody>
          <a:bodyPr wrap="none" lIns="0" tIns="0" rIns="0" bIns="0" rtlCol="0" anchor="t"/>
          <a:lstStyle/>
          <a:p>
            <a:pPr marL="0" indent="0" algn="ctr">
              <a:lnSpc>
                <a:spcPts val="6350"/>
              </a:lnSpc>
              <a:buNone/>
            </a:pPr>
            <a:r>
              <a:rPr lang="en-US" sz="5400" b="1" dirty="0">
                <a:solidFill>
                  <a:srgbClr val="9998FF"/>
                </a:solidFill>
                <a:latin typeface="Barlow Bold" pitchFamily="34" charset="0"/>
                <a:ea typeface="Barlow Bold" pitchFamily="34" charset="-122"/>
                <a:cs typeface="Barlow Bold" pitchFamily="34" charset="-120"/>
              </a:rPr>
              <a:t>Final Product </a:t>
            </a:r>
            <a:endParaRPr lang="en-US" sz="5400" dirty="0"/>
          </a:p>
        </p:txBody>
      </p:sp>
      <p:sp>
        <p:nvSpPr>
          <p:cNvPr id="6" name="Text 4"/>
          <p:cNvSpPr/>
          <p:nvPr/>
        </p:nvSpPr>
        <p:spPr>
          <a:xfrm>
            <a:off x="2316957" y="3878398"/>
            <a:ext cx="10158532" cy="812125"/>
          </a:xfrm>
          <a:prstGeom prst="rect">
            <a:avLst/>
          </a:prstGeom>
          <a:noFill/>
          <a:ln/>
        </p:spPr>
        <p:txBody>
          <a:bodyPr wrap="none" lIns="0" tIns="0" rIns="0" bIns="0" rtlCol="0" anchor="t"/>
          <a:lstStyle/>
          <a:p>
            <a:pPr marL="0" indent="0" algn="ctr">
              <a:lnSpc>
                <a:spcPts val="6350"/>
              </a:lnSpc>
              <a:buNone/>
            </a:pPr>
            <a:r>
              <a:rPr lang="en-US" sz="5400" b="1" dirty="0">
                <a:solidFill>
                  <a:srgbClr val="9998FF"/>
                </a:solidFill>
                <a:latin typeface="Barlow Bold" pitchFamily="34" charset="0"/>
                <a:ea typeface="Barlow Bold" pitchFamily="34" charset="-122"/>
                <a:cs typeface="Barlow Bold" pitchFamily="34" charset="-120"/>
              </a:rPr>
              <a:t>Employee Salary Prediction System</a:t>
            </a:r>
            <a:endParaRPr lang="en-US" sz="5400" dirty="0"/>
          </a:p>
        </p:txBody>
      </p:sp>
      <p:sp>
        <p:nvSpPr>
          <p:cNvPr id="7" name="Text 5"/>
          <p:cNvSpPr/>
          <p:nvPr/>
        </p:nvSpPr>
        <p:spPr>
          <a:xfrm>
            <a:off x="864037" y="5593437"/>
            <a:ext cx="12902327" cy="395049"/>
          </a:xfrm>
          <a:prstGeom prst="rect">
            <a:avLst/>
          </a:prstGeom>
          <a:noFill/>
          <a:ln/>
        </p:spPr>
        <p:txBody>
          <a:bodyPr wrap="none" lIns="0" tIns="0" rIns="0" bIns="0" rtlCol="0" anchor="t"/>
          <a:lstStyle/>
          <a:p>
            <a:pPr marL="0" indent="0" algn="ctr">
              <a:lnSpc>
                <a:spcPts val="3100"/>
              </a:lnSpc>
              <a:buNone/>
            </a:pPr>
            <a:endParaRPr lang="en-US" sz="1900" dirty="0"/>
          </a:p>
        </p:txBody>
      </p:sp>
      <p:sp>
        <p:nvSpPr>
          <p:cNvPr id="8" name="Text 6"/>
          <p:cNvSpPr/>
          <p:nvPr/>
        </p:nvSpPr>
        <p:spPr>
          <a:xfrm>
            <a:off x="864037" y="6266140"/>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9" name="Text 7"/>
          <p:cNvSpPr/>
          <p:nvPr/>
        </p:nvSpPr>
        <p:spPr>
          <a:xfrm>
            <a:off x="864037" y="6938843"/>
            <a:ext cx="12902327"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1076446" y="826959"/>
            <a:ext cx="4728416" cy="695325"/>
          </a:xfrm>
          <a:prstGeom prst="rect">
            <a:avLst/>
          </a:prstGeom>
          <a:noFill/>
          <a:ln/>
        </p:spPr>
        <p:txBody>
          <a:bodyPr wrap="none" lIns="0" tIns="0" rIns="0" bIns="0" rtlCol="0" anchor="t"/>
          <a:lstStyle/>
          <a:p>
            <a:pPr marL="0" indent="0">
              <a:lnSpc>
                <a:spcPts val="5450"/>
              </a:lnSpc>
              <a:buNone/>
            </a:pPr>
            <a:r>
              <a:rPr lang="en-US" sz="5400" b="1" u="sng" dirty="0">
                <a:solidFill>
                  <a:srgbClr val="9998FF"/>
                </a:solidFill>
                <a:latin typeface="Barlow Bold" pitchFamily="34" charset="0"/>
                <a:ea typeface="Barlow Bold" pitchFamily="34" charset="-122"/>
                <a:cs typeface="Barlow Bold" pitchFamily="34" charset="-120"/>
              </a:rPr>
              <a:t>Challenges</a:t>
            </a:r>
            <a:endParaRPr lang="en-US" sz="5400" u="sng" dirty="0"/>
          </a:p>
        </p:txBody>
      </p:sp>
      <p:sp>
        <p:nvSpPr>
          <p:cNvPr id="3" name="Text 1"/>
          <p:cNvSpPr/>
          <p:nvPr/>
        </p:nvSpPr>
        <p:spPr>
          <a:xfrm>
            <a:off x="739854" y="1747004"/>
            <a:ext cx="6317456" cy="338138"/>
          </a:xfrm>
          <a:prstGeom prst="rect">
            <a:avLst/>
          </a:prstGeom>
          <a:noFill/>
          <a:ln/>
        </p:spPr>
        <p:txBody>
          <a:bodyPr wrap="none" lIns="0" tIns="0" rIns="0" bIns="0" rtlCol="0" anchor="t"/>
          <a:lstStyle/>
          <a:p>
            <a:pPr marL="0" indent="0">
              <a:lnSpc>
                <a:spcPts val="2650"/>
              </a:lnSpc>
              <a:buNone/>
            </a:pPr>
            <a:endParaRPr lang="en-US" sz="1650" dirty="0"/>
          </a:p>
        </p:txBody>
      </p:sp>
      <p:sp>
        <p:nvSpPr>
          <p:cNvPr id="4" name="Text 2"/>
          <p:cNvSpPr/>
          <p:nvPr/>
        </p:nvSpPr>
        <p:spPr>
          <a:xfrm>
            <a:off x="1162526" y="2275284"/>
            <a:ext cx="5894784" cy="845344"/>
          </a:xfrm>
          <a:prstGeom prst="rect">
            <a:avLst/>
          </a:prstGeom>
          <a:noFill/>
          <a:ln/>
        </p:spPr>
        <p:txBody>
          <a:bodyPr wrap="square" lIns="0" tIns="0" rIns="0" bIns="0" rtlCol="0" anchor="t"/>
          <a:lstStyle/>
          <a:p>
            <a:pPr marL="342900" indent="-342900" algn="l">
              <a:lnSpc>
                <a:spcPts val="3300"/>
              </a:lnSpc>
              <a:buSzPct val="100000"/>
              <a:buChar char="•"/>
            </a:pPr>
            <a:r>
              <a:rPr lang="en-US" sz="2050" dirty="0">
                <a:solidFill>
                  <a:srgbClr val="EEEFF5"/>
                </a:solidFill>
                <a:latin typeface="Montserrat" pitchFamily="34" charset="0"/>
                <a:ea typeface="Montserrat" pitchFamily="34" charset="-122"/>
                <a:cs typeface="Montserrat" pitchFamily="34" charset="-120"/>
              </a:rPr>
              <a:t>Poor data quality can result in inaccurate salary predictions.</a:t>
            </a:r>
            <a:endParaRPr lang="en-US" sz="2050" dirty="0"/>
          </a:p>
        </p:txBody>
      </p:sp>
      <p:sp>
        <p:nvSpPr>
          <p:cNvPr id="5" name="Text 3"/>
          <p:cNvSpPr/>
          <p:nvPr/>
        </p:nvSpPr>
        <p:spPr>
          <a:xfrm>
            <a:off x="1162526" y="3194566"/>
            <a:ext cx="5894784" cy="845344"/>
          </a:xfrm>
          <a:prstGeom prst="rect">
            <a:avLst/>
          </a:prstGeom>
          <a:noFill/>
          <a:ln/>
        </p:spPr>
        <p:txBody>
          <a:bodyPr wrap="square" lIns="0" tIns="0" rIns="0" bIns="0" rtlCol="0" anchor="t"/>
          <a:lstStyle/>
          <a:p>
            <a:pPr marL="342900" indent="-342900" algn="l">
              <a:lnSpc>
                <a:spcPts val="3300"/>
              </a:lnSpc>
              <a:buSzPct val="100000"/>
              <a:buChar char="•"/>
            </a:pPr>
            <a:r>
              <a:rPr lang="en-US" sz="2050" dirty="0">
                <a:solidFill>
                  <a:srgbClr val="EEEFF5"/>
                </a:solidFill>
                <a:latin typeface="Montserrat" pitchFamily="34" charset="0"/>
                <a:ea typeface="Montserrat" pitchFamily="34" charset="-122"/>
                <a:cs typeface="Montserrat" pitchFamily="34" charset="-120"/>
              </a:rPr>
              <a:t>Certain groups may be underrepresented, causing class imbalance.</a:t>
            </a:r>
            <a:endParaRPr lang="en-US" sz="2050" dirty="0"/>
          </a:p>
        </p:txBody>
      </p:sp>
      <p:sp>
        <p:nvSpPr>
          <p:cNvPr id="6" name="Text 4"/>
          <p:cNvSpPr/>
          <p:nvPr/>
        </p:nvSpPr>
        <p:spPr>
          <a:xfrm>
            <a:off x="1162526" y="4113847"/>
            <a:ext cx="5894784" cy="845344"/>
          </a:xfrm>
          <a:prstGeom prst="rect">
            <a:avLst/>
          </a:prstGeom>
          <a:noFill/>
          <a:ln/>
        </p:spPr>
        <p:txBody>
          <a:bodyPr wrap="square" lIns="0" tIns="0" rIns="0" bIns="0" rtlCol="0" anchor="t"/>
          <a:lstStyle/>
          <a:p>
            <a:pPr marL="342900" indent="-342900" algn="l">
              <a:lnSpc>
                <a:spcPts val="3300"/>
              </a:lnSpc>
              <a:buSzPct val="100000"/>
              <a:buChar char="•"/>
            </a:pPr>
            <a:r>
              <a:rPr lang="en-US" sz="2050" dirty="0">
                <a:solidFill>
                  <a:srgbClr val="EEEFF5"/>
                </a:solidFill>
                <a:latin typeface="Montserrat" pitchFamily="34" charset="0"/>
                <a:ea typeface="Montserrat" pitchFamily="34" charset="-122"/>
                <a:cs typeface="Montserrat" pitchFamily="34" charset="-120"/>
              </a:rPr>
              <a:t>Electing the right machine learning model is essential for accurate predictions.</a:t>
            </a:r>
            <a:endParaRPr lang="en-US" sz="2050" dirty="0"/>
          </a:p>
        </p:txBody>
      </p:sp>
      <p:sp>
        <p:nvSpPr>
          <p:cNvPr id="7" name="Text 5"/>
          <p:cNvSpPr/>
          <p:nvPr/>
        </p:nvSpPr>
        <p:spPr>
          <a:xfrm>
            <a:off x="739854" y="5149334"/>
            <a:ext cx="6317456" cy="422672"/>
          </a:xfrm>
          <a:prstGeom prst="rect">
            <a:avLst/>
          </a:prstGeom>
          <a:noFill/>
          <a:ln/>
        </p:spPr>
        <p:txBody>
          <a:bodyPr wrap="none" lIns="0" tIns="0" rIns="0" bIns="0" rtlCol="0" anchor="t"/>
          <a:lstStyle/>
          <a:p>
            <a:pPr marL="0" indent="0">
              <a:lnSpc>
                <a:spcPts val="3300"/>
              </a:lnSpc>
              <a:buNone/>
            </a:pPr>
            <a:endParaRPr lang="en-US" sz="2050" dirty="0"/>
          </a:p>
        </p:txBody>
      </p:sp>
      <p:sp>
        <p:nvSpPr>
          <p:cNvPr id="8" name="Text 6"/>
          <p:cNvSpPr/>
          <p:nvPr/>
        </p:nvSpPr>
        <p:spPr>
          <a:xfrm>
            <a:off x="739854" y="5762149"/>
            <a:ext cx="6317456" cy="422672"/>
          </a:xfrm>
          <a:prstGeom prst="rect">
            <a:avLst/>
          </a:prstGeom>
          <a:noFill/>
          <a:ln/>
        </p:spPr>
        <p:txBody>
          <a:bodyPr wrap="none" lIns="0" tIns="0" rIns="0" bIns="0" rtlCol="0" anchor="t"/>
          <a:lstStyle/>
          <a:p>
            <a:pPr marL="0" indent="0">
              <a:lnSpc>
                <a:spcPts val="3300"/>
              </a:lnSpc>
              <a:buNone/>
            </a:pPr>
            <a:endParaRPr lang="en-US" sz="2050" dirty="0"/>
          </a:p>
        </p:txBody>
      </p:sp>
      <p:sp>
        <p:nvSpPr>
          <p:cNvPr id="9" name="Text 7"/>
          <p:cNvSpPr/>
          <p:nvPr/>
        </p:nvSpPr>
        <p:spPr>
          <a:xfrm>
            <a:off x="739854" y="6374963"/>
            <a:ext cx="6317456" cy="422672"/>
          </a:xfrm>
          <a:prstGeom prst="rect">
            <a:avLst/>
          </a:prstGeom>
          <a:noFill/>
          <a:ln/>
        </p:spPr>
        <p:txBody>
          <a:bodyPr wrap="none" lIns="0" tIns="0" rIns="0" bIns="0" rtlCol="0" anchor="t"/>
          <a:lstStyle/>
          <a:p>
            <a:pPr marL="0" indent="0">
              <a:lnSpc>
                <a:spcPts val="3300"/>
              </a:lnSpc>
              <a:buNone/>
            </a:pPr>
            <a:endParaRPr lang="en-US" sz="2050" dirty="0"/>
          </a:p>
        </p:txBody>
      </p:sp>
      <p:sp>
        <p:nvSpPr>
          <p:cNvPr id="10" name="Text 8"/>
          <p:cNvSpPr/>
          <p:nvPr/>
        </p:nvSpPr>
        <p:spPr>
          <a:xfrm>
            <a:off x="739854" y="6987778"/>
            <a:ext cx="6317456" cy="422672"/>
          </a:xfrm>
          <a:prstGeom prst="rect">
            <a:avLst/>
          </a:prstGeom>
          <a:noFill/>
          <a:ln/>
        </p:spPr>
        <p:txBody>
          <a:bodyPr wrap="none" lIns="0" tIns="0" rIns="0" bIns="0" rtlCol="0" anchor="t"/>
          <a:lstStyle/>
          <a:p>
            <a:pPr marL="0" indent="0">
              <a:lnSpc>
                <a:spcPts val="3300"/>
              </a:lnSpc>
              <a:buNone/>
            </a:pPr>
            <a:endParaRPr lang="en-US" sz="2050" dirty="0"/>
          </a:p>
        </p:txBody>
      </p:sp>
      <p:sp>
        <p:nvSpPr>
          <p:cNvPr id="11" name="Text 9"/>
          <p:cNvSpPr/>
          <p:nvPr/>
        </p:nvSpPr>
        <p:spPr>
          <a:xfrm>
            <a:off x="7881651" y="840342"/>
            <a:ext cx="5562719" cy="695325"/>
          </a:xfrm>
          <a:prstGeom prst="rect">
            <a:avLst/>
          </a:prstGeom>
          <a:noFill/>
          <a:ln/>
        </p:spPr>
        <p:txBody>
          <a:bodyPr wrap="none" lIns="0" tIns="0" rIns="0" bIns="0" rtlCol="0" anchor="t"/>
          <a:lstStyle/>
          <a:p>
            <a:pPr marL="0" indent="0">
              <a:lnSpc>
                <a:spcPts val="5450"/>
              </a:lnSpc>
              <a:buNone/>
            </a:pPr>
            <a:r>
              <a:rPr lang="en-US" sz="5400" b="1" u="sng" dirty="0">
                <a:solidFill>
                  <a:srgbClr val="9998FF"/>
                </a:solidFill>
                <a:latin typeface="Barlow Bold" pitchFamily="34" charset="0"/>
                <a:ea typeface="Barlow Bold" pitchFamily="34" charset="-122"/>
                <a:cs typeface="Barlow Bold" pitchFamily="34" charset="-120"/>
              </a:rPr>
              <a:t>Solutions</a:t>
            </a:r>
            <a:endParaRPr lang="en-US" sz="5400" u="sng" dirty="0"/>
          </a:p>
        </p:txBody>
      </p:sp>
      <p:sp>
        <p:nvSpPr>
          <p:cNvPr id="12" name="Text 10"/>
          <p:cNvSpPr/>
          <p:nvPr/>
        </p:nvSpPr>
        <p:spPr>
          <a:xfrm>
            <a:off x="7792045" y="1717202"/>
            <a:ext cx="6317456" cy="422672"/>
          </a:xfrm>
          <a:prstGeom prst="rect">
            <a:avLst/>
          </a:prstGeom>
          <a:noFill/>
          <a:ln/>
        </p:spPr>
        <p:txBody>
          <a:bodyPr wrap="none" lIns="0" tIns="0" rIns="0" bIns="0" rtlCol="0" anchor="t"/>
          <a:lstStyle/>
          <a:p>
            <a:pPr marL="0" indent="0">
              <a:lnSpc>
                <a:spcPts val="3300"/>
              </a:lnSpc>
              <a:buNone/>
            </a:pPr>
            <a:endParaRPr lang="en-US" sz="2050" dirty="0"/>
          </a:p>
        </p:txBody>
      </p:sp>
      <p:sp>
        <p:nvSpPr>
          <p:cNvPr id="13" name="Text 11"/>
          <p:cNvSpPr/>
          <p:nvPr/>
        </p:nvSpPr>
        <p:spPr>
          <a:xfrm>
            <a:off x="8003381" y="2359819"/>
            <a:ext cx="5894784" cy="422672"/>
          </a:xfrm>
          <a:prstGeom prst="rect">
            <a:avLst/>
          </a:prstGeom>
          <a:noFill/>
          <a:ln/>
        </p:spPr>
        <p:txBody>
          <a:bodyPr wrap="none" lIns="0" tIns="0" rIns="0" bIns="0" rtlCol="0" anchor="t"/>
          <a:lstStyle/>
          <a:p>
            <a:pPr marL="342900" indent="-342900" algn="l">
              <a:lnSpc>
                <a:spcPts val="3300"/>
              </a:lnSpc>
              <a:buSzPct val="100000"/>
              <a:buChar char="•"/>
            </a:pPr>
            <a:r>
              <a:rPr lang="en-US" sz="2050" dirty="0">
                <a:solidFill>
                  <a:srgbClr val="EEEFF5"/>
                </a:solidFill>
                <a:latin typeface="Montserrat" pitchFamily="34" charset="0"/>
                <a:ea typeface="Montserrat" pitchFamily="34" charset="-122"/>
                <a:cs typeface="Montserrat" pitchFamily="34" charset="-120"/>
              </a:rPr>
              <a:t>Clean and validate data for accuracy.</a:t>
            </a:r>
            <a:endParaRPr lang="en-US" sz="2050" dirty="0"/>
          </a:p>
        </p:txBody>
      </p:sp>
      <p:sp>
        <p:nvSpPr>
          <p:cNvPr id="14" name="Text 12"/>
          <p:cNvSpPr/>
          <p:nvPr/>
        </p:nvSpPr>
        <p:spPr>
          <a:xfrm>
            <a:off x="8003381" y="2856428"/>
            <a:ext cx="5894784" cy="422672"/>
          </a:xfrm>
          <a:prstGeom prst="rect">
            <a:avLst/>
          </a:prstGeom>
          <a:noFill/>
          <a:ln/>
        </p:spPr>
        <p:txBody>
          <a:bodyPr wrap="none" lIns="0" tIns="0" rIns="0" bIns="0" rtlCol="0" anchor="t"/>
          <a:lstStyle/>
          <a:p>
            <a:pPr marL="342900" indent="-342900" algn="l">
              <a:lnSpc>
                <a:spcPts val="3300"/>
              </a:lnSpc>
              <a:buSzPct val="100000"/>
              <a:buChar char="•"/>
            </a:pPr>
            <a:r>
              <a:rPr lang="en-US" sz="2050" dirty="0">
                <a:solidFill>
                  <a:srgbClr val="EEEFF5"/>
                </a:solidFill>
                <a:latin typeface="Montserrat" pitchFamily="34" charset="0"/>
                <a:ea typeface="Montserrat" pitchFamily="34" charset="-122"/>
                <a:cs typeface="Montserrat" pitchFamily="34" charset="-120"/>
              </a:rPr>
              <a:t>Apply SMOTE to balance classes.</a:t>
            </a:r>
            <a:endParaRPr lang="en-US" sz="2050" dirty="0"/>
          </a:p>
        </p:txBody>
      </p:sp>
      <p:sp>
        <p:nvSpPr>
          <p:cNvPr id="15" name="Text 13"/>
          <p:cNvSpPr/>
          <p:nvPr/>
        </p:nvSpPr>
        <p:spPr>
          <a:xfrm>
            <a:off x="8003381" y="3353038"/>
            <a:ext cx="5894784" cy="845344"/>
          </a:xfrm>
          <a:prstGeom prst="rect">
            <a:avLst/>
          </a:prstGeom>
          <a:noFill/>
          <a:ln/>
        </p:spPr>
        <p:txBody>
          <a:bodyPr wrap="square" lIns="0" tIns="0" rIns="0" bIns="0" rtlCol="0" anchor="t"/>
          <a:lstStyle/>
          <a:p>
            <a:pPr marL="342900" indent="-342900" algn="l">
              <a:lnSpc>
                <a:spcPts val="3300"/>
              </a:lnSpc>
              <a:buSzPct val="100000"/>
              <a:buChar char="•"/>
            </a:pPr>
            <a:r>
              <a:rPr lang="en-US" sz="2050" dirty="0">
                <a:solidFill>
                  <a:srgbClr val="EEEFF5"/>
                </a:solidFill>
                <a:latin typeface="Montserrat" pitchFamily="34" charset="0"/>
                <a:ea typeface="Montserrat" pitchFamily="34" charset="-122"/>
                <a:cs typeface="Montserrat" pitchFamily="34" charset="-120"/>
              </a:rPr>
              <a:t>Experiment with models like logistic regression and random forests.</a:t>
            </a:r>
            <a:endParaRPr lang="en-US" sz="2050" dirty="0"/>
          </a:p>
        </p:txBody>
      </p:sp>
      <p:sp>
        <p:nvSpPr>
          <p:cNvPr id="16" name="Text 14"/>
          <p:cNvSpPr/>
          <p:nvPr/>
        </p:nvSpPr>
        <p:spPr>
          <a:xfrm>
            <a:off x="8003381" y="4272320"/>
            <a:ext cx="5894784" cy="845344"/>
          </a:xfrm>
          <a:prstGeom prst="rect">
            <a:avLst/>
          </a:prstGeom>
          <a:noFill/>
          <a:ln/>
        </p:spPr>
        <p:txBody>
          <a:bodyPr wrap="square" lIns="0" tIns="0" rIns="0" bIns="0" rtlCol="0" anchor="t"/>
          <a:lstStyle/>
          <a:p>
            <a:pPr marL="342900" indent="-342900" algn="l">
              <a:lnSpc>
                <a:spcPts val="3300"/>
              </a:lnSpc>
              <a:buSzPct val="100000"/>
              <a:buChar char="•"/>
            </a:pPr>
            <a:r>
              <a:rPr lang="en-US" sz="2050" dirty="0">
                <a:solidFill>
                  <a:srgbClr val="EEEFF5"/>
                </a:solidFill>
                <a:latin typeface="Montserrat" pitchFamily="34" charset="0"/>
                <a:ea typeface="Montserrat" pitchFamily="34" charset="-122"/>
                <a:cs typeface="Montserrat" pitchFamily="34" charset="-120"/>
              </a:rPr>
              <a:t>Select the model with the best performance.</a:t>
            </a:r>
            <a:endParaRPr lang="en-US" sz="2050" dirty="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48289" y="592812"/>
            <a:ext cx="12902327" cy="1624251"/>
          </a:xfrm>
          <a:prstGeom prst="rect">
            <a:avLst/>
          </a:prstGeom>
          <a:noFill/>
          <a:ln/>
        </p:spPr>
        <p:txBody>
          <a:bodyPr wrap="square" lIns="0" tIns="0" rIns="0" bIns="0" rtlCol="0" anchor="t"/>
          <a:lstStyle/>
          <a:p>
            <a:pPr marL="0" indent="0">
              <a:lnSpc>
                <a:spcPts val="6350"/>
              </a:lnSpc>
              <a:buNone/>
            </a:pPr>
            <a:r>
              <a:rPr lang="en-US" sz="5400" b="1" u="sng" dirty="0">
                <a:solidFill>
                  <a:srgbClr val="9998FF"/>
                </a:solidFill>
                <a:latin typeface="Barlow Bold" pitchFamily="34" charset="0"/>
                <a:ea typeface="Barlow Bold" pitchFamily="34" charset="-122"/>
                <a:cs typeface="Barlow Bold" pitchFamily="34" charset="-120"/>
              </a:rPr>
              <a:t>Further implementations and developing goals</a:t>
            </a:r>
            <a:endParaRPr lang="en-US" sz="5400" u="sng" dirty="0"/>
          </a:p>
        </p:txBody>
      </p:sp>
      <p:sp>
        <p:nvSpPr>
          <p:cNvPr id="3" name="Text 1"/>
          <p:cNvSpPr/>
          <p:nvPr/>
        </p:nvSpPr>
        <p:spPr>
          <a:xfrm>
            <a:off x="748290" y="3084544"/>
            <a:ext cx="12902327" cy="493752"/>
          </a:xfrm>
          <a:prstGeom prst="rect">
            <a:avLst/>
          </a:prstGeom>
          <a:noFill/>
          <a:ln/>
        </p:spPr>
        <p:txBody>
          <a:bodyPr wrap="none" lIns="0" tIns="0" rIns="0" bIns="0" rtlCol="0" anchor="t"/>
          <a:lstStyle/>
          <a:p>
            <a:pPr marL="0" indent="0">
              <a:lnSpc>
                <a:spcPts val="3850"/>
              </a:lnSpc>
              <a:buNone/>
            </a:pPr>
            <a:r>
              <a:rPr lang="en-US" sz="2400" dirty="0">
                <a:solidFill>
                  <a:srgbClr val="EEEFF5"/>
                </a:solidFill>
                <a:latin typeface="Montserrat" pitchFamily="34" charset="0"/>
                <a:ea typeface="Montserrat" pitchFamily="34" charset="-122"/>
                <a:cs typeface="Montserrat" pitchFamily="34" charset="-120"/>
              </a:rPr>
              <a:t>  1. Modify the system to position it as a marketable product.</a:t>
            </a:r>
            <a:endParaRPr lang="en-US" sz="2400" dirty="0"/>
          </a:p>
        </p:txBody>
      </p:sp>
      <p:sp>
        <p:nvSpPr>
          <p:cNvPr id="4" name="Text 2"/>
          <p:cNvSpPr/>
          <p:nvPr/>
        </p:nvSpPr>
        <p:spPr>
          <a:xfrm>
            <a:off x="839970" y="3702320"/>
            <a:ext cx="12902327" cy="493752"/>
          </a:xfrm>
          <a:prstGeom prst="rect">
            <a:avLst/>
          </a:prstGeom>
          <a:noFill/>
          <a:ln/>
        </p:spPr>
        <p:txBody>
          <a:bodyPr wrap="none" lIns="0" tIns="0" rIns="0" bIns="0" rtlCol="0" anchor="t"/>
          <a:lstStyle/>
          <a:p>
            <a:pPr marL="0" indent="0">
              <a:lnSpc>
                <a:spcPts val="3850"/>
              </a:lnSpc>
              <a:buNone/>
            </a:pPr>
            <a:r>
              <a:rPr lang="en-US" sz="2400" dirty="0">
                <a:solidFill>
                  <a:srgbClr val="EEEFF5"/>
                </a:solidFill>
                <a:latin typeface="Montserrat" pitchFamily="34" charset="0"/>
                <a:ea typeface="Montserrat" pitchFamily="34" charset="-122"/>
                <a:cs typeface="Montserrat" pitchFamily="34" charset="-120"/>
              </a:rPr>
              <a:t> 2. Develop a product tailored to the Sri Lankan job market.</a:t>
            </a:r>
            <a:endParaRPr lang="en-US" sz="2400" dirty="0"/>
          </a:p>
        </p:txBody>
      </p:sp>
      <p:sp>
        <p:nvSpPr>
          <p:cNvPr id="5" name="Text 3"/>
          <p:cNvSpPr/>
          <p:nvPr/>
        </p:nvSpPr>
        <p:spPr>
          <a:xfrm>
            <a:off x="839973" y="4240954"/>
            <a:ext cx="12902327" cy="987504"/>
          </a:xfrm>
          <a:prstGeom prst="rect">
            <a:avLst/>
          </a:prstGeom>
          <a:noFill/>
          <a:ln/>
        </p:spPr>
        <p:txBody>
          <a:bodyPr wrap="square" lIns="0" tIns="0" rIns="0" bIns="0" rtlCol="0" anchor="t"/>
          <a:lstStyle/>
          <a:p>
            <a:pPr marL="0" indent="0">
              <a:lnSpc>
                <a:spcPts val="3850"/>
              </a:lnSpc>
              <a:buNone/>
            </a:pPr>
            <a:r>
              <a:rPr lang="en-US" sz="2400" dirty="0">
                <a:solidFill>
                  <a:srgbClr val="EEEFF5"/>
                </a:solidFill>
                <a:latin typeface="Montserrat" pitchFamily="34" charset="0"/>
                <a:ea typeface="Montserrat" pitchFamily="34" charset="-122"/>
                <a:cs typeface="Montserrat" pitchFamily="34" charset="-120"/>
              </a:rPr>
              <a:t> 3. Ensure the system addresses the unique dynamics of rapid salary fluctuations in various sectors.</a:t>
            </a:r>
            <a:endParaRPr lang="en-US" sz="2400" dirty="0"/>
          </a:p>
        </p:txBody>
      </p:sp>
      <p:sp>
        <p:nvSpPr>
          <p:cNvPr id="6" name="Text 4"/>
          <p:cNvSpPr/>
          <p:nvPr/>
        </p:nvSpPr>
        <p:spPr>
          <a:xfrm>
            <a:off x="864037" y="6330910"/>
            <a:ext cx="12902327" cy="493752"/>
          </a:xfrm>
          <a:prstGeom prst="rect">
            <a:avLst/>
          </a:prstGeom>
          <a:noFill/>
          <a:ln/>
        </p:spPr>
        <p:txBody>
          <a:bodyPr wrap="none" lIns="0" tIns="0" rIns="0" bIns="0" rtlCol="0" anchor="t"/>
          <a:lstStyle/>
          <a:p>
            <a:pPr marL="0" indent="0">
              <a:lnSpc>
                <a:spcPts val="3850"/>
              </a:lnSpc>
              <a:buNone/>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58441" y="674489"/>
            <a:ext cx="7268289" cy="806887"/>
          </a:xfrm>
          <a:prstGeom prst="rect">
            <a:avLst/>
          </a:prstGeom>
          <a:noFill/>
          <a:ln/>
        </p:spPr>
        <p:txBody>
          <a:bodyPr wrap="none" lIns="0" tIns="0" rIns="0" bIns="0" rtlCol="0" anchor="t"/>
          <a:lstStyle/>
          <a:p>
            <a:pPr marL="0" indent="0">
              <a:lnSpc>
                <a:spcPts val="6350"/>
              </a:lnSpc>
              <a:buNone/>
            </a:pPr>
            <a:r>
              <a:rPr lang="en-US" sz="5050" b="1" u="sng" dirty="0">
                <a:solidFill>
                  <a:srgbClr val="9998FF"/>
                </a:solidFill>
                <a:latin typeface="Barlow Bold" pitchFamily="34" charset="0"/>
                <a:ea typeface="Barlow Bold" pitchFamily="34" charset="-122"/>
                <a:cs typeface="Barlow Bold" pitchFamily="34" charset="-120"/>
              </a:rPr>
              <a:t>Meet The Query Troop</a:t>
            </a:r>
            <a:endParaRPr lang="en-US" sz="5050" dirty="0"/>
          </a:p>
        </p:txBody>
      </p:sp>
      <p:pic>
        <p:nvPicPr>
          <p:cNvPr id="3" name="Image 0" descr="preencoded.png"/>
          <p:cNvPicPr>
            <a:picLocks noChangeAspect="1"/>
          </p:cNvPicPr>
          <p:nvPr/>
        </p:nvPicPr>
        <p:blipFill>
          <a:blip r:embed="rId3"/>
          <a:stretch>
            <a:fillRect/>
          </a:stretch>
        </p:blipFill>
        <p:spPr>
          <a:xfrm>
            <a:off x="2482096" y="1971913"/>
            <a:ext cx="811768" cy="811768"/>
          </a:xfrm>
          <a:prstGeom prst="rect">
            <a:avLst/>
          </a:prstGeom>
        </p:spPr>
      </p:pic>
      <p:sp>
        <p:nvSpPr>
          <p:cNvPr id="4" name="Text 1"/>
          <p:cNvSpPr/>
          <p:nvPr/>
        </p:nvSpPr>
        <p:spPr>
          <a:xfrm>
            <a:off x="858441" y="3028950"/>
            <a:ext cx="4059198" cy="981075"/>
          </a:xfrm>
          <a:prstGeom prst="rect">
            <a:avLst/>
          </a:prstGeom>
          <a:noFill/>
          <a:ln/>
        </p:spPr>
        <p:txBody>
          <a:bodyPr wrap="square" lIns="0" tIns="0" rIns="0" bIns="0" rtlCol="0" anchor="t"/>
          <a:lstStyle/>
          <a:p>
            <a:pPr marL="0" indent="0" algn="ctr">
              <a:lnSpc>
                <a:spcPts val="3850"/>
              </a:lnSpc>
              <a:buNone/>
            </a:pPr>
            <a:r>
              <a:rPr lang="en-US" sz="2400" dirty="0">
                <a:solidFill>
                  <a:srgbClr val="EEEFF5"/>
                </a:solidFill>
                <a:latin typeface="Montserrat" pitchFamily="34" charset="0"/>
                <a:ea typeface="Montserrat" pitchFamily="34" charset="-122"/>
                <a:cs typeface="Montserrat" pitchFamily="34" charset="-120"/>
              </a:rPr>
              <a:t>IT22109712 - Fonseka W S M</a:t>
            </a:r>
            <a:endParaRPr lang="en-US" sz="2400" dirty="0"/>
          </a:p>
        </p:txBody>
      </p:sp>
      <p:pic>
        <p:nvPicPr>
          <p:cNvPr id="5" name="Image 1" descr="preencoded.png"/>
          <p:cNvPicPr>
            <a:picLocks noChangeAspect="1"/>
          </p:cNvPicPr>
          <p:nvPr/>
        </p:nvPicPr>
        <p:blipFill>
          <a:blip r:embed="rId3"/>
          <a:stretch>
            <a:fillRect/>
          </a:stretch>
        </p:blipFill>
        <p:spPr>
          <a:xfrm>
            <a:off x="6909197" y="1971913"/>
            <a:ext cx="811768" cy="811768"/>
          </a:xfrm>
          <a:prstGeom prst="rect">
            <a:avLst/>
          </a:prstGeom>
        </p:spPr>
      </p:pic>
      <p:sp>
        <p:nvSpPr>
          <p:cNvPr id="6" name="Text 2"/>
          <p:cNvSpPr/>
          <p:nvPr/>
        </p:nvSpPr>
        <p:spPr>
          <a:xfrm>
            <a:off x="5285542" y="3028950"/>
            <a:ext cx="4059198" cy="490538"/>
          </a:xfrm>
          <a:prstGeom prst="rect">
            <a:avLst/>
          </a:prstGeom>
          <a:noFill/>
          <a:ln/>
        </p:spPr>
        <p:txBody>
          <a:bodyPr wrap="none" lIns="0" tIns="0" rIns="0" bIns="0" rtlCol="0" anchor="t"/>
          <a:lstStyle/>
          <a:p>
            <a:pPr marL="0" indent="0" algn="ctr">
              <a:lnSpc>
                <a:spcPts val="3850"/>
              </a:lnSpc>
              <a:buNone/>
            </a:pPr>
            <a:r>
              <a:rPr lang="en-US" sz="2400" dirty="0">
                <a:solidFill>
                  <a:srgbClr val="EEEFF5"/>
                </a:solidFill>
                <a:latin typeface="Montserrat" pitchFamily="34" charset="0"/>
                <a:ea typeface="Montserrat" pitchFamily="34" charset="-122"/>
                <a:cs typeface="Montserrat" pitchFamily="34" charset="-120"/>
              </a:rPr>
              <a:t>IT22071934 - Rajana H T R</a:t>
            </a:r>
            <a:endParaRPr lang="en-US" sz="2400" dirty="0"/>
          </a:p>
        </p:txBody>
      </p:sp>
      <p:pic>
        <p:nvPicPr>
          <p:cNvPr id="7" name="Image 2" descr="preencoded.png"/>
          <p:cNvPicPr>
            <a:picLocks noChangeAspect="1"/>
          </p:cNvPicPr>
          <p:nvPr/>
        </p:nvPicPr>
        <p:blipFill>
          <a:blip r:embed="rId3"/>
          <a:stretch>
            <a:fillRect/>
          </a:stretch>
        </p:blipFill>
        <p:spPr>
          <a:xfrm>
            <a:off x="11336298" y="1971913"/>
            <a:ext cx="811768" cy="811768"/>
          </a:xfrm>
          <a:prstGeom prst="rect">
            <a:avLst/>
          </a:prstGeom>
        </p:spPr>
      </p:pic>
      <p:sp>
        <p:nvSpPr>
          <p:cNvPr id="8" name="Text 3"/>
          <p:cNvSpPr/>
          <p:nvPr/>
        </p:nvSpPr>
        <p:spPr>
          <a:xfrm>
            <a:off x="9712643" y="3028950"/>
            <a:ext cx="4059198" cy="490538"/>
          </a:xfrm>
          <a:prstGeom prst="rect">
            <a:avLst/>
          </a:prstGeom>
          <a:noFill/>
          <a:ln/>
        </p:spPr>
        <p:txBody>
          <a:bodyPr wrap="none" lIns="0" tIns="0" rIns="0" bIns="0" rtlCol="0" anchor="t"/>
          <a:lstStyle/>
          <a:p>
            <a:pPr marL="0" indent="0" algn="ctr">
              <a:lnSpc>
                <a:spcPts val="3850"/>
              </a:lnSpc>
              <a:buNone/>
            </a:pPr>
            <a:r>
              <a:rPr lang="en-US" sz="2400" dirty="0">
                <a:solidFill>
                  <a:srgbClr val="EEEFF5"/>
                </a:solidFill>
                <a:latin typeface="Montserrat" pitchFamily="34" charset="0"/>
                <a:ea typeface="Montserrat" pitchFamily="34" charset="-122"/>
                <a:cs typeface="Montserrat" pitchFamily="34" charset="-120"/>
              </a:rPr>
              <a:t> IT22071316 - Shahaam M</a:t>
            </a:r>
            <a:endParaRPr lang="en-US" sz="2400" dirty="0"/>
          </a:p>
        </p:txBody>
      </p:sp>
      <p:sp>
        <p:nvSpPr>
          <p:cNvPr id="9" name="Text 4"/>
          <p:cNvSpPr/>
          <p:nvPr/>
        </p:nvSpPr>
        <p:spPr>
          <a:xfrm>
            <a:off x="9712643" y="3666649"/>
            <a:ext cx="4059198" cy="490538"/>
          </a:xfrm>
          <a:prstGeom prst="rect">
            <a:avLst/>
          </a:prstGeom>
          <a:noFill/>
          <a:ln/>
        </p:spPr>
        <p:txBody>
          <a:bodyPr wrap="none" lIns="0" tIns="0" rIns="0" bIns="0" rtlCol="0" anchor="t"/>
          <a:lstStyle/>
          <a:p>
            <a:pPr marL="0" indent="0" algn="ctr">
              <a:lnSpc>
                <a:spcPts val="3850"/>
              </a:lnSpc>
              <a:buNone/>
            </a:pPr>
            <a:endParaRPr lang="en-US" sz="2400" dirty="0"/>
          </a:p>
        </p:txBody>
      </p:sp>
      <p:pic>
        <p:nvPicPr>
          <p:cNvPr id="10" name="Image 3" descr="preencoded.png"/>
          <p:cNvPicPr>
            <a:picLocks noChangeAspect="1"/>
          </p:cNvPicPr>
          <p:nvPr/>
        </p:nvPicPr>
        <p:blipFill>
          <a:blip r:embed="rId3"/>
          <a:stretch>
            <a:fillRect/>
          </a:stretch>
        </p:blipFill>
        <p:spPr>
          <a:xfrm>
            <a:off x="2482096" y="4892993"/>
            <a:ext cx="811768" cy="811768"/>
          </a:xfrm>
          <a:prstGeom prst="rect">
            <a:avLst/>
          </a:prstGeom>
        </p:spPr>
      </p:pic>
      <p:sp>
        <p:nvSpPr>
          <p:cNvPr id="11" name="Text 5"/>
          <p:cNvSpPr/>
          <p:nvPr/>
        </p:nvSpPr>
        <p:spPr>
          <a:xfrm>
            <a:off x="858440" y="5950029"/>
            <a:ext cx="4427101" cy="1128237"/>
          </a:xfrm>
          <a:prstGeom prst="rect">
            <a:avLst/>
          </a:prstGeom>
          <a:noFill/>
          <a:ln/>
        </p:spPr>
        <p:txBody>
          <a:bodyPr wrap="square" lIns="0" tIns="0" rIns="0" bIns="0" rtlCol="0" anchor="t"/>
          <a:lstStyle/>
          <a:p>
            <a:pPr marL="0" indent="0">
              <a:lnSpc>
                <a:spcPts val="3850"/>
              </a:lnSpc>
              <a:buNone/>
            </a:pPr>
            <a:r>
              <a:rPr lang="en-US" sz="2400" dirty="0">
                <a:solidFill>
                  <a:srgbClr val="EEEFF5"/>
                </a:solidFill>
                <a:latin typeface="Montserrat" pitchFamily="34" charset="0"/>
                <a:ea typeface="Montserrat" pitchFamily="34" charset="-122"/>
                <a:cs typeface="Montserrat" pitchFamily="34" charset="-120"/>
              </a:rPr>
              <a:t>IT22891204 - Wickramaratne A J S de Z</a:t>
            </a:r>
            <a:endParaRPr lang="en-US" sz="2400" dirty="0"/>
          </a:p>
        </p:txBody>
      </p:sp>
      <p:sp>
        <p:nvSpPr>
          <p:cNvPr id="12" name="Text 6"/>
          <p:cNvSpPr/>
          <p:nvPr/>
        </p:nvSpPr>
        <p:spPr>
          <a:xfrm>
            <a:off x="858441" y="7078266"/>
            <a:ext cx="4059198" cy="490538"/>
          </a:xfrm>
          <a:prstGeom prst="rect">
            <a:avLst/>
          </a:prstGeom>
          <a:noFill/>
          <a:ln/>
        </p:spPr>
        <p:txBody>
          <a:bodyPr wrap="none" lIns="0" tIns="0" rIns="0" bIns="0" rtlCol="0" anchor="t"/>
          <a:lstStyle/>
          <a:p>
            <a:pPr marL="0" indent="0" algn="ctr">
              <a:lnSpc>
                <a:spcPts val="3850"/>
              </a:lnSpc>
              <a:buNone/>
            </a:pPr>
            <a:endParaRPr lang="en-US" sz="2400" dirty="0"/>
          </a:p>
        </p:txBody>
      </p:sp>
      <p:pic>
        <p:nvPicPr>
          <p:cNvPr id="13" name="Image 4" descr="preencoded.png"/>
          <p:cNvPicPr>
            <a:picLocks noChangeAspect="1"/>
          </p:cNvPicPr>
          <p:nvPr/>
        </p:nvPicPr>
        <p:blipFill>
          <a:blip r:embed="rId3"/>
          <a:stretch>
            <a:fillRect/>
          </a:stretch>
        </p:blipFill>
        <p:spPr>
          <a:xfrm>
            <a:off x="6909197" y="4892993"/>
            <a:ext cx="811768" cy="811768"/>
          </a:xfrm>
          <a:prstGeom prst="rect">
            <a:avLst/>
          </a:prstGeom>
        </p:spPr>
      </p:pic>
      <p:sp>
        <p:nvSpPr>
          <p:cNvPr id="14" name="Text 7"/>
          <p:cNvSpPr/>
          <p:nvPr/>
        </p:nvSpPr>
        <p:spPr>
          <a:xfrm>
            <a:off x="5285542" y="5950029"/>
            <a:ext cx="4059198" cy="981075"/>
          </a:xfrm>
          <a:prstGeom prst="rect">
            <a:avLst/>
          </a:prstGeom>
          <a:noFill/>
          <a:ln/>
        </p:spPr>
        <p:txBody>
          <a:bodyPr wrap="square" lIns="0" tIns="0" rIns="0" bIns="0" rtlCol="0" anchor="t"/>
          <a:lstStyle/>
          <a:p>
            <a:pPr marL="0" indent="0" algn="ctr">
              <a:lnSpc>
                <a:spcPts val="3850"/>
              </a:lnSpc>
              <a:buNone/>
            </a:pPr>
            <a:r>
              <a:rPr lang="en-US" sz="2400" dirty="0">
                <a:solidFill>
                  <a:srgbClr val="EEEFF5"/>
                </a:solidFill>
                <a:latin typeface="Montserrat" pitchFamily="34" charset="0"/>
                <a:ea typeface="Montserrat" pitchFamily="34" charset="-122"/>
                <a:cs typeface="Montserrat" pitchFamily="34" charset="-120"/>
              </a:rPr>
              <a:t>IT22918192 - Rathnayake S J</a:t>
            </a:r>
            <a:endParaRPr lang="en-US" sz="2400" dirty="0"/>
          </a:p>
        </p:txBody>
      </p:sp>
      <p:sp>
        <p:nvSpPr>
          <p:cNvPr id="15" name="Text 8"/>
          <p:cNvSpPr/>
          <p:nvPr/>
        </p:nvSpPr>
        <p:spPr>
          <a:xfrm>
            <a:off x="5285542" y="7078266"/>
            <a:ext cx="4059198" cy="392430"/>
          </a:xfrm>
          <a:prstGeom prst="rect">
            <a:avLst/>
          </a:prstGeom>
          <a:noFill/>
          <a:ln/>
        </p:spPr>
        <p:txBody>
          <a:bodyPr wrap="none" lIns="0" tIns="0" rIns="0" bIns="0" rtlCol="0" anchor="t"/>
          <a:lstStyle/>
          <a:p>
            <a:pPr marL="0" indent="0" algn="ctr">
              <a:lnSpc>
                <a:spcPts val="3050"/>
              </a:lnSpc>
              <a:buNone/>
            </a:pPr>
            <a:endParaRPr lang="en-US" sz="1900"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4037" y="1372672"/>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3" name="Text 1"/>
          <p:cNvSpPr/>
          <p:nvPr/>
        </p:nvSpPr>
        <p:spPr>
          <a:xfrm>
            <a:off x="864037" y="2045375"/>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Text 2"/>
          <p:cNvSpPr/>
          <p:nvPr/>
        </p:nvSpPr>
        <p:spPr>
          <a:xfrm>
            <a:off x="864037" y="2718078"/>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5" name="Text 3"/>
          <p:cNvSpPr/>
          <p:nvPr/>
        </p:nvSpPr>
        <p:spPr>
          <a:xfrm>
            <a:off x="4066699" y="3483412"/>
            <a:ext cx="6497003" cy="812125"/>
          </a:xfrm>
          <a:prstGeom prst="rect">
            <a:avLst/>
          </a:prstGeom>
          <a:noFill/>
          <a:ln/>
        </p:spPr>
        <p:txBody>
          <a:bodyPr wrap="none" lIns="0" tIns="0" rIns="0" bIns="0" rtlCol="0" anchor="t"/>
          <a:lstStyle/>
          <a:p>
            <a:pPr marL="0" indent="0" algn="ctr">
              <a:lnSpc>
                <a:spcPts val="6350"/>
              </a:lnSpc>
              <a:buNone/>
            </a:pPr>
            <a:r>
              <a:rPr lang="en-US" sz="5400" b="1" dirty="0">
                <a:solidFill>
                  <a:srgbClr val="9998FF"/>
                </a:solidFill>
                <a:latin typeface="Barlow Bold" pitchFamily="34" charset="0"/>
                <a:ea typeface="Barlow Bold" pitchFamily="34" charset="-122"/>
                <a:cs typeface="Barlow Bold" pitchFamily="34" charset="-120"/>
              </a:rPr>
              <a:t>THANK YOU!</a:t>
            </a:r>
            <a:endParaRPr lang="en-US" sz="5400" dirty="0"/>
          </a:p>
        </p:txBody>
      </p:sp>
      <p:sp>
        <p:nvSpPr>
          <p:cNvPr id="6" name="Text 4"/>
          <p:cNvSpPr/>
          <p:nvPr/>
        </p:nvSpPr>
        <p:spPr>
          <a:xfrm>
            <a:off x="864037" y="4665821"/>
            <a:ext cx="12902327" cy="395049"/>
          </a:xfrm>
          <a:prstGeom prst="rect">
            <a:avLst/>
          </a:prstGeom>
          <a:noFill/>
          <a:ln/>
        </p:spPr>
        <p:txBody>
          <a:bodyPr wrap="none" lIns="0" tIns="0" rIns="0" bIns="0" rtlCol="0" anchor="t"/>
          <a:lstStyle/>
          <a:p>
            <a:pPr marL="0" indent="0" algn="ctr">
              <a:lnSpc>
                <a:spcPts val="3100"/>
              </a:lnSpc>
              <a:buNone/>
            </a:pPr>
            <a:endParaRPr lang="en-US" sz="1900" dirty="0"/>
          </a:p>
        </p:txBody>
      </p:sp>
      <p:sp>
        <p:nvSpPr>
          <p:cNvPr id="7" name="Text 5"/>
          <p:cNvSpPr/>
          <p:nvPr/>
        </p:nvSpPr>
        <p:spPr>
          <a:xfrm>
            <a:off x="864037" y="5338524"/>
            <a:ext cx="12902327" cy="395049"/>
          </a:xfrm>
          <a:prstGeom prst="rect">
            <a:avLst/>
          </a:prstGeom>
          <a:noFill/>
          <a:ln/>
        </p:spPr>
        <p:txBody>
          <a:bodyPr wrap="none" lIns="0" tIns="0" rIns="0" bIns="0" rtlCol="0" anchor="t"/>
          <a:lstStyle/>
          <a:p>
            <a:pPr marL="0" indent="0" algn="ctr">
              <a:lnSpc>
                <a:spcPts val="3100"/>
              </a:lnSpc>
              <a:buNone/>
            </a:pPr>
            <a:endParaRPr lang="en-US" sz="1900" dirty="0"/>
          </a:p>
        </p:txBody>
      </p:sp>
      <p:sp>
        <p:nvSpPr>
          <p:cNvPr id="8" name="Text 6"/>
          <p:cNvSpPr/>
          <p:nvPr/>
        </p:nvSpPr>
        <p:spPr>
          <a:xfrm>
            <a:off x="864037" y="6011228"/>
            <a:ext cx="12902327" cy="395049"/>
          </a:xfrm>
          <a:prstGeom prst="rect">
            <a:avLst/>
          </a:prstGeom>
          <a:noFill/>
          <a:ln/>
        </p:spPr>
        <p:txBody>
          <a:bodyPr wrap="none" lIns="0" tIns="0" rIns="0" bIns="0" rtlCol="0" anchor="t"/>
          <a:lstStyle/>
          <a:p>
            <a:pPr marL="0" indent="0" algn="ctr">
              <a:lnSpc>
                <a:spcPts val="3100"/>
              </a:lnSpc>
              <a:buNone/>
            </a:pPr>
            <a:endParaRPr lang="en-US" sz="1900" dirty="0"/>
          </a:p>
        </p:txBody>
      </p:sp>
      <p:sp>
        <p:nvSpPr>
          <p:cNvPr id="9" name="Text 7"/>
          <p:cNvSpPr/>
          <p:nvPr/>
        </p:nvSpPr>
        <p:spPr>
          <a:xfrm>
            <a:off x="864037" y="6683931"/>
            <a:ext cx="12902327" cy="395049"/>
          </a:xfrm>
          <a:prstGeom prst="rect">
            <a:avLst/>
          </a:prstGeom>
          <a:noFill/>
          <a:ln/>
        </p:spPr>
        <p:txBody>
          <a:bodyPr wrap="none" lIns="0" tIns="0" rIns="0" bIns="0" rtlCol="0" anchor="t"/>
          <a:lstStyle/>
          <a:p>
            <a:pPr marL="0" indent="0" algn="ctr">
              <a:lnSpc>
                <a:spcPts val="3100"/>
              </a:lnSpc>
              <a:buNone/>
            </a:pP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723008"/>
            <a:ext cx="6497003" cy="812125"/>
          </a:xfrm>
          <a:prstGeom prst="rect">
            <a:avLst/>
          </a:prstGeom>
          <a:noFill/>
          <a:ln/>
        </p:spPr>
        <p:txBody>
          <a:bodyPr wrap="none" lIns="0" tIns="0" rIns="0" bIns="0" rtlCol="0" anchor="t"/>
          <a:lstStyle/>
          <a:p>
            <a:pPr marL="0" indent="0">
              <a:lnSpc>
                <a:spcPts val="6350"/>
              </a:lnSpc>
              <a:buNone/>
            </a:pPr>
            <a:r>
              <a:rPr lang="en-US" sz="5050" b="1" u="sng" dirty="0">
                <a:solidFill>
                  <a:srgbClr val="9998FF"/>
                </a:solidFill>
                <a:latin typeface="Barlow Bold" pitchFamily="34" charset="0"/>
                <a:ea typeface="Barlow Bold" pitchFamily="34" charset="-122"/>
                <a:cs typeface="Barlow Bold" pitchFamily="34" charset="-120"/>
              </a:rPr>
              <a:t>Background</a:t>
            </a:r>
            <a:endParaRPr lang="en-US" sz="5050" dirty="0"/>
          </a:p>
        </p:txBody>
      </p:sp>
      <p:sp>
        <p:nvSpPr>
          <p:cNvPr id="3" name="Text 1"/>
          <p:cNvSpPr/>
          <p:nvPr/>
        </p:nvSpPr>
        <p:spPr>
          <a:xfrm>
            <a:off x="1357670" y="2573774"/>
            <a:ext cx="12408694" cy="493752"/>
          </a:xfrm>
          <a:prstGeom prst="rect">
            <a:avLst/>
          </a:prstGeom>
          <a:noFill/>
          <a:ln/>
        </p:spPr>
        <p:txBody>
          <a:bodyPr wrap="none" lIns="0" tIns="0" rIns="0" bIns="0" rtlCol="0" anchor="t"/>
          <a:lstStyle/>
          <a:p>
            <a:pPr marL="342900" indent="-342900" algn="l">
              <a:lnSpc>
                <a:spcPts val="3850"/>
              </a:lnSpc>
              <a:buSzPct val="100000"/>
              <a:buChar char="•"/>
            </a:pPr>
            <a:r>
              <a:rPr lang="en-US" sz="2400" dirty="0">
                <a:solidFill>
                  <a:srgbClr val="EEEFF5"/>
                </a:solidFill>
                <a:latin typeface="Montserrat" pitchFamily="34" charset="0"/>
                <a:ea typeface="Montserrat" pitchFamily="34" charset="-122"/>
                <a:cs typeface="Montserrat" pitchFamily="34" charset="-120"/>
              </a:rPr>
              <a:t>Salary prediction is essential for fair compensation and workforce planning.</a:t>
            </a:r>
            <a:endParaRPr lang="en-US" sz="2400" dirty="0"/>
          </a:p>
        </p:txBody>
      </p:sp>
      <p:sp>
        <p:nvSpPr>
          <p:cNvPr id="4" name="Text 2"/>
          <p:cNvSpPr/>
          <p:nvPr/>
        </p:nvSpPr>
        <p:spPr>
          <a:xfrm>
            <a:off x="1357670" y="3153847"/>
            <a:ext cx="12408694" cy="987504"/>
          </a:xfrm>
          <a:prstGeom prst="rect">
            <a:avLst/>
          </a:prstGeom>
          <a:noFill/>
          <a:ln/>
        </p:spPr>
        <p:txBody>
          <a:bodyPr wrap="square" lIns="0" tIns="0" rIns="0" bIns="0" rtlCol="0" anchor="t"/>
          <a:lstStyle/>
          <a:p>
            <a:pPr marL="342900" indent="-342900" algn="l">
              <a:lnSpc>
                <a:spcPts val="3850"/>
              </a:lnSpc>
              <a:buSzPct val="100000"/>
              <a:buChar char="•"/>
            </a:pPr>
            <a:r>
              <a:rPr lang="en-US" sz="2400" dirty="0">
                <a:solidFill>
                  <a:srgbClr val="EEEFF5"/>
                </a:solidFill>
                <a:latin typeface="Montserrat" pitchFamily="34" charset="0"/>
                <a:ea typeface="Montserrat" pitchFamily="34" charset="-122"/>
                <a:cs typeface="Montserrat" pitchFamily="34" charset="-120"/>
              </a:rPr>
              <a:t>Analyzing data on factors such as age and education allows us to predict salary outcomes.</a:t>
            </a:r>
            <a:endParaRPr lang="en-US" sz="2400" dirty="0"/>
          </a:p>
        </p:txBody>
      </p:sp>
      <p:sp>
        <p:nvSpPr>
          <p:cNvPr id="5" name="Text 3"/>
          <p:cNvSpPr/>
          <p:nvPr/>
        </p:nvSpPr>
        <p:spPr>
          <a:xfrm>
            <a:off x="1357670" y="4227671"/>
            <a:ext cx="12408694" cy="987504"/>
          </a:xfrm>
          <a:prstGeom prst="rect">
            <a:avLst/>
          </a:prstGeom>
          <a:noFill/>
          <a:ln/>
        </p:spPr>
        <p:txBody>
          <a:bodyPr wrap="square" lIns="0" tIns="0" rIns="0" bIns="0" rtlCol="0" anchor="t"/>
          <a:lstStyle/>
          <a:p>
            <a:pPr marL="342900" indent="-342900" algn="l">
              <a:lnSpc>
                <a:spcPts val="3850"/>
              </a:lnSpc>
              <a:buSzPct val="100000"/>
              <a:buChar char="•"/>
            </a:pPr>
            <a:r>
              <a:rPr lang="en-US" sz="2400" dirty="0">
                <a:solidFill>
                  <a:srgbClr val="EEEFF5"/>
                </a:solidFill>
                <a:latin typeface="Montserrat" pitchFamily="34" charset="0"/>
                <a:ea typeface="Montserrat" pitchFamily="34" charset="-122"/>
                <a:cs typeface="Montserrat" pitchFamily="34" charset="-120"/>
              </a:rPr>
              <a:t>Accurate predictions enable effective compensation strategies and inform employee expectations.</a:t>
            </a:r>
            <a:endParaRPr lang="en-US" sz="2400" dirty="0"/>
          </a:p>
        </p:txBody>
      </p:sp>
      <p:sp>
        <p:nvSpPr>
          <p:cNvPr id="6" name="Text 4"/>
          <p:cNvSpPr/>
          <p:nvPr/>
        </p:nvSpPr>
        <p:spPr>
          <a:xfrm>
            <a:off x="1357670" y="5301496"/>
            <a:ext cx="12408694" cy="987504"/>
          </a:xfrm>
          <a:prstGeom prst="rect">
            <a:avLst/>
          </a:prstGeom>
          <a:noFill/>
          <a:ln/>
        </p:spPr>
        <p:txBody>
          <a:bodyPr wrap="square" lIns="0" tIns="0" rIns="0" bIns="0" rtlCol="0" anchor="t"/>
          <a:lstStyle/>
          <a:p>
            <a:pPr marL="342900" indent="-342900" algn="l">
              <a:lnSpc>
                <a:spcPts val="3850"/>
              </a:lnSpc>
              <a:buSzPct val="100000"/>
              <a:buChar char="•"/>
            </a:pPr>
            <a:r>
              <a:rPr lang="en-US" sz="2400" dirty="0">
                <a:solidFill>
                  <a:srgbClr val="EEEFF5"/>
                </a:solidFill>
                <a:latin typeface="Montserrat" pitchFamily="34" charset="0"/>
                <a:ea typeface="Montserrat" pitchFamily="34" charset="-122"/>
                <a:cs typeface="Montserrat" pitchFamily="34" charset="-120"/>
              </a:rPr>
              <a:t>Data-driven insights support informed decisions for both employers and employees in the evolving job market.</a:t>
            </a:r>
            <a:endParaRPr lang="en-US" sz="2400" dirty="0"/>
          </a:p>
        </p:txBody>
      </p:sp>
      <p:sp>
        <p:nvSpPr>
          <p:cNvPr id="7" name="Text 5"/>
          <p:cNvSpPr/>
          <p:nvPr/>
        </p:nvSpPr>
        <p:spPr>
          <a:xfrm>
            <a:off x="864037" y="6566654"/>
            <a:ext cx="12902327"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8898" y="556974"/>
            <a:ext cx="5330309" cy="666274"/>
          </a:xfrm>
          <a:prstGeom prst="rect">
            <a:avLst/>
          </a:prstGeom>
          <a:noFill/>
          <a:ln/>
        </p:spPr>
        <p:txBody>
          <a:bodyPr wrap="none" lIns="0" tIns="0" rIns="0" bIns="0" rtlCol="0" anchor="t"/>
          <a:lstStyle/>
          <a:p>
            <a:pPr marL="0" indent="0">
              <a:lnSpc>
                <a:spcPts val="5200"/>
              </a:lnSpc>
              <a:buNone/>
            </a:pPr>
            <a:r>
              <a:rPr lang="en-US" sz="5050" b="1" u="sng" dirty="0">
                <a:solidFill>
                  <a:srgbClr val="9998FF"/>
                </a:solidFill>
                <a:latin typeface="Barlow Bold" pitchFamily="34" charset="0"/>
                <a:ea typeface="Barlow Bold" pitchFamily="34" charset="-122"/>
                <a:cs typeface="Barlow Bold" pitchFamily="34" charset="-120"/>
              </a:rPr>
              <a:t>Technologies</a:t>
            </a:r>
            <a:endParaRPr lang="en-US" sz="5050" u="sng" dirty="0"/>
          </a:p>
        </p:txBody>
      </p:sp>
      <p:pic>
        <p:nvPicPr>
          <p:cNvPr id="3" name="Image 0" descr="preencoded.png"/>
          <p:cNvPicPr>
            <a:picLocks noChangeAspect="1"/>
          </p:cNvPicPr>
          <p:nvPr/>
        </p:nvPicPr>
        <p:blipFill>
          <a:blip r:embed="rId3"/>
          <a:stretch>
            <a:fillRect/>
          </a:stretch>
        </p:blipFill>
        <p:spPr>
          <a:xfrm>
            <a:off x="708898" y="1628299"/>
            <a:ext cx="3075265" cy="1900595"/>
          </a:xfrm>
          <a:prstGeom prst="rect">
            <a:avLst/>
          </a:prstGeom>
        </p:spPr>
      </p:pic>
      <p:sp>
        <p:nvSpPr>
          <p:cNvPr id="4" name="Text 1"/>
          <p:cNvSpPr/>
          <p:nvPr/>
        </p:nvSpPr>
        <p:spPr>
          <a:xfrm>
            <a:off x="708898" y="3782020"/>
            <a:ext cx="2665095" cy="33301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Python</a:t>
            </a:r>
            <a:endParaRPr lang="en-US" sz="2050" dirty="0"/>
          </a:p>
        </p:txBody>
      </p:sp>
      <p:sp>
        <p:nvSpPr>
          <p:cNvPr id="5" name="Text 2"/>
          <p:cNvSpPr/>
          <p:nvPr/>
        </p:nvSpPr>
        <p:spPr>
          <a:xfrm>
            <a:off x="708898" y="4236482"/>
            <a:ext cx="3075265" cy="323969"/>
          </a:xfrm>
          <a:prstGeom prst="rect">
            <a:avLst/>
          </a:prstGeom>
          <a:noFill/>
          <a:ln/>
        </p:spPr>
        <p:txBody>
          <a:bodyPr wrap="none" lIns="0" tIns="0" rIns="0" bIns="0" rtlCol="0" anchor="t"/>
          <a:lstStyle/>
          <a:p>
            <a:pPr marL="0" indent="0" algn="l">
              <a:lnSpc>
                <a:spcPts val="2550"/>
              </a:lnSpc>
              <a:buNone/>
            </a:pPr>
            <a:endParaRPr lang="en-US" sz="1550" dirty="0"/>
          </a:p>
        </p:txBody>
      </p:sp>
      <p:sp>
        <p:nvSpPr>
          <p:cNvPr id="7" name="Text 3"/>
          <p:cNvSpPr/>
          <p:nvPr/>
        </p:nvSpPr>
        <p:spPr>
          <a:xfrm>
            <a:off x="4087892" y="3725442"/>
            <a:ext cx="2665095" cy="333018"/>
          </a:xfrm>
          <a:prstGeom prst="rect">
            <a:avLst/>
          </a:prstGeom>
          <a:noFill/>
          <a:ln/>
        </p:spPr>
        <p:txBody>
          <a:bodyPr wrap="none" lIns="0" tIns="0" rIns="0" bIns="0" rtlCol="0" anchor="t"/>
          <a:lstStyle/>
          <a:p>
            <a:pPr marL="0" indent="0" algn="l">
              <a:lnSpc>
                <a:spcPts val="2600"/>
              </a:lnSpc>
              <a:buNone/>
            </a:pPr>
            <a:r>
              <a:rPr lang="en-US" sz="2100" i="1" dirty="0">
                <a:solidFill>
                  <a:schemeClr val="bg1"/>
                </a:solidFill>
              </a:rPr>
              <a:t>Sci-kit Learn</a:t>
            </a:r>
          </a:p>
        </p:txBody>
      </p:sp>
      <p:sp>
        <p:nvSpPr>
          <p:cNvPr id="8" name="Text 4"/>
          <p:cNvSpPr/>
          <p:nvPr/>
        </p:nvSpPr>
        <p:spPr>
          <a:xfrm>
            <a:off x="4087892" y="4236601"/>
            <a:ext cx="3075384" cy="323969"/>
          </a:xfrm>
          <a:prstGeom prst="rect">
            <a:avLst/>
          </a:prstGeom>
          <a:noFill/>
          <a:ln/>
        </p:spPr>
        <p:txBody>
          <a:bodyPr wrap="none" lIns="0" tIns="0" rIns="0" bIns="0" rtlCol="0" anchor="t"/>
          <a:lstStyle/>
          <a:p>
            <a:pPr marL="0" indent="0" algn="l">
              <a:lnSpc>
                <a:spcPts val="2550"/>
              </a:lnSpc>
              <a:buNone/>
            </a:pPr>
            <a:endParaRPr lang="en-US" sz="1550" dirty="0"/>
          </a:p>
        </p:txBody>
      </p:sp>
      <p:pic>
        <p:nvPicPr>
          <p:cNvPr id="9" name="Image 2" descr="preencoded.png"/>
          <p:cNvPicPr>
            <a:picLocks noChangeAspect="1"/>
          </p:cNvPicPr>
          <p:nvPr/>
        </p:nvPicPr>
        <p:blipFill>
          <a:blip r:embed="rId4"/>
          <a:stretch>
            <a:fillRect/>
          </a:stretch>
        </p:blipFill>
        <p:spPr>
          <a:xfrm>
            <a:off x="7467005" y="1628299"/>
            <a:ext cx="3075384" cy="1900714"/>
          </a:xfrm>
          <a:prstGeom prst="rect">
            <a:avLst/>
          </a:prstGeom>
        </p:spPr>
      </p:pic>
      <p:sp>
        <p:nvSpPr>
          <p:cNvPr id="10" name="Text 5"/>
          <p:cNvSpPr/>
          <p:nvPr/>
        </p:nvSpPr>
        <p:spPr>
          <a:xfrm>
            <a:off x="7467005" y="3782139"/>
            <a:ext cx="2665095" cy="33301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NumPy</a:t>
            </a:r>
            <a:endParaRPr lang="en-US" sz="2050" dirty="0"/>
          </a:p>
        </p:txBody>
      </p:sp>
      <p:sp>
        <p:nvSpPr>
          <p:cNvPr id="11" name="Text 6"/>
          <p:cNvSpPr/>
          <p:nvPr/>
        </p:nvSpPr>
        <p:spPr>
          <a:xfrm>
            <a:off x="7467005" y="4236601"/>
            <a:ext cx="3075384" cy="323969"/>
          </a:xfrm>
          <a:prstGeom prst="rect">
            <a:avLst/>
          </a:prstGeom>
          <a:noFill/>
          <a:ln/>
        </p:spPr>
        <p:txBody>
          <a:bodyPr wrap="none" lIns="0" tIns="0" rIns="0" bIns="0" rtlCol="0" anchor="t"/>
          <a:lstStyle/>
          <a:p>
            <a:pPr marL="0" indent="0" algn="l">
              <a:lnSpc>
                <a:spcPts val="2550"/>
              </a:lnSpc>
              <a:buNone/>
            </a:pPr>
            <a:endParaRPr lang="en-US" sz="1550" dirty="0"/>
          </a:p>
        </p:txBody>
      </p:sp>
      <p:pic>
        <p:nvPicPr>
          <p:cNvPr id="12" name="Image 3" descr="preencoded.png"/>
          <p:cNvPicPr>
            <a:picLocks noChangeAspect="1"/>
          </p:cNvPicPr>
          <p:nvPr/>
        </p:nvPicPr>
        <p:blipFill>
          <a:blip r:embed="rId5"/>
          <a:stretch>
            <a:fillRect/>
          </a:stretch>
        </p:blipFill>
        <p:spPr>
          <a:xfrm>
            <a:off x="10846118" y="1628299"/>
            <a:ext cx="3075384" cy="1900714"/>
          </a:xfrm>
          <a:prstGeom prst="rect">
            <a:avLst/>
          </a:prstGeom>
        </p:spPr>
      </p:pic>
      <p:sp>
        <p:nvSpPr>
          <p:cNvPr id="13" name="Text 7"/>
          <p:cNvSpPr/>
          <p:nvPr/>
        </p:nvSpPr>
        <p:spPr>
          <a:xfrm>
            <a:off x="10846118" y="3782139"/>
            <a:ext cx="2665095" cy="33301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Matplotlib</a:t>
            </a:r>
            <a:endParaRPr lang="en-US" sz="2050" dirty="0"/>
          </a:p>
        </p:txBody>
      </p:sp>
      <p:sp>
        <p:nvSpPr>
          <p:cNvPr id="14" name="Text 8"/>
          <p:cNvSpPr/>
          <p:nvPr/>
        </p:nvSpPr>
        <p:spPr>
          <a:xfrm>
            <a:off x="10846118" y="4236601"/>
            <a:ext cx="3075384" cy="323969"/>
          </a:xfrm>
          <a:prstGeom prst="rect">
            <a:avLst/>
          </a:prstGeom>
          <a:noFill/>
          <a:ln/>
        </p:spPr>
        <p:txBody>
          <a:bodyPr wrap="none" lIns="0" tIns="0" rIns="0" bIns="0" rtlCol="0" anchor="t"/>
          <a:lstStyle/>
          <a:p>
            <a:pPr marL="0" indent="0" algn="l">
              <a:lnSpc>
                <a:spcPts val="2550"/>
              </a:lnSpc>
              <a:buNone/>
            </a:pPr>
            <a:endParaRPr lang="en-US" sz="1550" dirty="0"/>
          </a:p>
        </p:txBody>
      </p:sp>
      <p:pic>
        <p:nvPicPr>
          <p:cNvPr id="15" name="Image 4" descr="preencoded.png"/>
          <p:cNvPicPr>
            <a:picLocks noChangeAspect="1"/>
          </p:cNvPicPr>
          <p:nvPr/>
        </p:nvPicPr>
        <p:blipFill>
          <a:blip r:embed="rId6"/>
          <a:stretch>
            <a:fillRect/>
          </a:stretch>
        </p:blipFill>
        <p:spPr>
          <a:xfrm>
            <a:off x="708898" y="5168146"/>
            <a:ext cx="3075265" cy="1900595"/>
          </a:xfrm>
          <a:prstGeom prst="rect">
            <a:avLst/>
          </a:prstGeom>
        </p:spPr>
      </p:pic>
      <p:sp>
        <p:nvSpPr>
          <p:cNvPr id="16" name="Text 9"/>
          <p:cNvSpPr/>
          <p:nvPr/>
        </p:nvSpPr>
        <p:spPr>
          <a:xfrm>
            <a:off x="708898" y="7321867"/>
            <a:ext cx="2665095" cy="33301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Pandas</a:t>
            </a:r>
            <a:endParaRPr lang="en-US" sz="2050" dirty="0"/>
          </a:p>
        </p:txBody>
      </p:sp>
      <p:sp>
        <p:nvSpPr>
          <p:cNvPr id="17" name="Text 10"/>
          <p:cNvSpPr/>
          <p:nvPr/>
        </p:nvSpPr>
        <p:spPr>
          <a:xfrm>
            <a:off x="708898" y="7776329"/>
            <a:ext cx="3075265" cy="323969"/>
          </a:xfrm>
          <a:prstGeom prst="rect">
            <a:avLst/>
          </a:prstGeom>
          <a:noFill/>
          <a:ln/>
        </p:spPr>
        <p:txBody>
          <a:bodyPr wrap="none" lIns="0" tIns="0" rIns="0" bIns="0" rtlCol="0" anchor="t"/>
          <a:lstStyle/>
          <a:p>
            <a:pPr marL="0" indent="0" algn="l">
              <a:lnSpc>
                <a:spcPts val="2550"/>
              </a:lnSpc>
              <a:buNone/>
            </a:pPr>
            <a:endParaRPr lang="en-US" sz="1550" dirty="0"/>
          </a:p>
        </p:txBody>
      </p:sp>
      <p:pic>
        <p:nvPicPr>
          <p:cNvPr id="18" name="Image 5" descr="preencoded.png"/>
          <p:cNvPicPr>
            <a:picLocks noChangeAspect="1"/>
          </p:cNvPicPr>
          <p:nvPr/>
        </p:nvPicPr>
        <p:blipFill>
          <a:blip r:embed="rId7"/>
          <a:stretch>
            <a:fillRect/>
          </a:stretch>
        </p:blipFill>
        <p:spPr>
          <a:xfrm>
            <a:off x="4087892" y="5168146"/>
            <a:ext cx="3075384" cy="1900714"/>
          </a:xfrm>
          <a:prstGeom prst="rect">
            <a:avLst/>
          </a:prstGeom>
        </p:spPr>
      </p:pic>
      <p:sp>
        <p:nvSpPr>
          <p:cNvPr id="19" name="Text 11"/>
          <p:cNvSpPr/>
          <p:nvPr/>
        </p:nvSpPr>
        <p:spPr>
          <a:xfrm>
            <a:off x="4087892" y="7321987"/>
            <a:ext cx="2665095" cy="33301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Flask</a:t>
            </a:r>
            <a:endParaRPr lang="en-US" sz="2050" dirty="0"/>
          </a:p>
        </p:txBody>
      </p:sp>
      <p:sp>
        <p:nvSpPr>
          <p:cNvPr id="20" name="Text 12"/>
          <p:cNvSpPr/>
          <p:nvPr/>
        </p:nvSpPr>
        <p:spPr>
          <a:xfrm>
            <a:off x="4087892" y="7776448"/>
            <a:ext cx="3075384" cy="323969"/>
          </a:xfrm>
          <a:prstGeom prst="rect">
            <a:avLst/>
          </a:prstGeom>
          <a:noFill/>
          <a:ln/>
        </p:spPr>
        <p:txBody>
          <a:bodyPr wrap="none" lIns="0" tIns="0" rIns="0" bIns="0" rtlCol="0" anchor="t"/>
          <a:lstStyle/>
          <a:p>
            <a:pPr marL="0" indent="0" algn="l">
              <a:lnSpc>
                <a:spcPts val="2550"/>
              </a:lnSpc>
              <a:buNone/>
            </a:pPr>
            <a:endParaRPr lang="en-US" sz="1550" dirty="0"/>
          </a:p>
        </p:txBody>
      </p:sp>
      <p:pic>
        <p:nvPicPr>
          <p:cNvPr id="21" name="Image 6" descr="preencoded.png"/>
          <p:cNvPicPr>
            <a:picLocks noChangeAspect="1"/>
          </p:cNvPicPr>
          <p:nvPr/>
        </p:nvPicPr>
        <p:blipFill>
          <a:blip r:embed="rId8"/>
          <a:stretch>
            <a:fillRect/>
          </a:stretch>
        </p:blipFill>
        <p:spPr>
          <a:xfrm>
            <a:off x="7467005" y="5168146"/>
            <a:ext cx="3075384" cy="1900714"/>
          </a:xfrm>
          <a:prstGeom prst="rect">
            <a:avLst/>
          </a:prstGeom>
        </p:spPr>
      </p:pic>
      <p:sp>
        <p:nvSpPr>
          <p:cNvPr id="22" name="Text 13"/>
          <p:cNvSpPr/>
          <p:nvPr/>
        </p:nvSpPr>
        <p:spPr>
          <a:xfrm>
            <a:off x="7467005" y="7321987"/>
            <a:ext cx="2665095" cy="33301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HTML</a:t>
            </a:r>
            <a:endParaRPr lang="en-US" sz="2050" dirty="0"/>
          </a:p>
        </p:txBody>
      </p:sp>
      <p:sp>
        <p:nvSpPr>
          <p:cNvPr id="23" name="Text 14"/>
          <p:cNvSpPr/>
          <p:nvPr/>
        </p:nvSpPr>
        <p:spPr>
          <a:xfrm>
            <a:off x="7467005" y="7776448"/>
            <a:ext cx="3075384" cy="323969"/>
          </a:xfrm>
          <a:prstGeom prst="rect">
            <a:avLst/>
          </a:prstGeom>
          <a:noFill/>
          <a:ln/>
        </p:spPr>
        <p:txBody>
          <a:bodyPr wrap="none" lIns="0" tIns="0" rIns="0" bIns="0" rtlCol="0" anchor="t"/>
          <a:lstStyle/>
          <a:p>
            <a:pPr marL="0" indent="0" algn="l">
              <a:lnSpc>
                <a:spcPts val="2550"/>
              </a:lnSpc>
              <a:buNone/>
            </a:pPr>
            <a:endParaRPr lang="en-US" sz="1550" dirty="0"/>
          </a:p>
        </p:txBody>
      </p:sp>
      <p:pic>
        <p:nvPicPr>
          <p:cNvPr id="24" name="Image 7" descr="preencoded.png"/>
          <p:cNvPicPr>
            <a:picLocks noChangeAspect="1"/>
          </p:cNvPicPr>
          <p:nvPr/>
        </p:nvPicPr>
        <p:blipFill>
          <a:blip r:embed="rId9"/>
          <a:stretch>
            <a:fillRect/>
          </a:stretch>
        </p:blipFill>
        <p:spPr>
          <a:xfrm>
            <a:off x="10846118" y="5168146"/>
            <a:ext cx="3075384" cy="1900714"/>
          </a:xfrm>
          <a:prstGeom prst="rect">
            <a:avLst/>
          </a:prstGeom>
        </p:spPr>
      </p:pic>
      <p:sp>
        <p:nvSpPr>
          <p:cNvPr id="25" name="Text 15"/>
          <p:cNvSpPr/>
          <p:nvPr/>
        </p:nvSpPr>
        <p:spPr>
          <a:xfrm>
            <a:off x="10846118" y="7321987"/>
            <a:ext cx="2665095" cy="333018"/>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Bootstrap</a:t>
            </a:r>
            <a:endParaRPr lang="en-US" sz="2050" dirty="0"/>
          </a:p>
        </p:txBody>
      </p:sp>
      <p:sp>
        <p:nvSpPr>
          <p:cNvPr id="26" name="Text 16"/>
          <p:cNvSpPr/>
          <p:nvPr/>
        </p:nvSpPr>
        <p:spPr>
          <a:xfrm>
            <a:off x="10846118" y="7776448"/>
            <a:ext cx="3075384" cy="323969"/>
          </a:xfrm>
          <a:prstGeom prst="rect">
            <a:avLst/>
          </a:prstGeom>
          <a:noFill/>
          <a:ln/>
        </p:spPr>
        <p:txBody>
          <a:bodyPr wrap="none" lIns="0" tIns="0" rIns="0" bIns="0" rtlCol="0" anchor="t"/>
          <a:lstStyle/>
          <a:p>
            <a:pPr marL="0" indent="0" algn="l">
              <a:lnSpc>
                <a:spcPts val="2550"/>
              </a:lnSpc>
              <a:buNone/>
            </a:pPr>
            <a:endParaRPr lang="en-US" sz="1550" dirty="0"/>
          </a:p>
        </p:txBody>
      </p:sp>
      <p:pic>
        <p:nvPicPr>
          <p:cNvPr id="1026" name="Picture 2" descr="scikit-learn - Wikipedia">
            <a:extLst>
              <a:ext uri="{FF2B5EF4-FFF2-40B4-BE49-F238E27FC236}">
                <a16:creationId xmlns:a16="http://schemas.microsoft.com/office/drawing/2014/main" id="{D3D88D15-53B4-4167-8D8E-2C6AA8B1AA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042" y="1628299"/>
            <a:ext cx="3179234" cy="17167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48562" y="2490430"/>
            <a:ext cx="4877157" cy="3251478"/>
          </a:xfrm>
          <a:prstGeom prst="rect">
            <a:avLst/>
          </a:prstGeom>
        </p:spPr>
      </p:pic>
      <p:sp>
        <p:nvSpPr>
          <p:cNvPr id="3" name="Text 0"/>
          <p:cNvSpPr/>
          <p:nvPr/>
        </p:nvSpPr>
        <p:spPr>
          <a:xfrm>
            <a:off x="852964" y="670203"/>
            <a:ext cx="6507718" cy="801648"/>
          </a:xfrm>
          <a:prstGeom prst="rect">
            <a:avLst/>
          </a:prstGeom>
          <a:noFill/>
          <a:ln/>
        </p:spPr>
        <p:txBody>
          <a:bodyPr wrap="none" lIns="0" tIns="0" rIns="0" bIns="0" rtlCol="0" anchor="t"/>
          <a:lstStyle/>
          <a:p>
            <a:pPr marL="0" indent="0">
              <a:lnSpc>
                <a:spcPts val="6300"/>
              </a:lnSpc>
              <a:buNone/>
            </a:pPr>
            <a:r>
              <a:rPr lang="en-US" sz="5050" b="1" u="sng" dirty="0">
                <a:solidFill>
                  <a:srgbClr val="9998FF"/>
                </a:solidFill>
                <a:latin typeface="Barlow Bold" pitchFamily="34" charset="0"/>
                <a:ea typeface="Barlow Bold" pitchFamily="34" charset="-122"/>
                <a:cs typeface="Barlow Bold" pitchFamily="34" charset="-120"/>
              </a:rPr>
              <a:t>Target &amp; Business Goal</a:t>
            </a:r>
            <a:endParaRPr lang="en-US" sz="5050" u="sng" dirty="0"/>
          </a:p>
        </p:txBody>
      </p:sp>
      <p:sp>
        <p:nvSpPr>
          <p:cNvPr id="4" name="Shape 1"/>
          <p:cNvSpPr/>
          <p:nvPr/>
        </p:nvSpPr>
        <p:spPr>
          <a:xfrm>
            <a:off x="852964" y="1837373"/>
            <a:ext cx="7438073" cy="2496860"/>
          </a:xfrm>
          <a:prstGeom prst="roundRect">
            <a:avLst>
              <a:gd name="adj" fmla="val 8785"/>
            </a:avLst>
          </a:prstGeom>
          <a:solidFill>
            <a:srgbClr val="282C32"/>
          </a:solidFill>
          <a:ln/>
          <a:effectLst>
            <a:outerShdw blurRad="59690" dist="29210" dir="13500000" algn="bl" rotWithShape="0">
              <a:srgbClr val="FFFFFF">
                <a:alpha val="10000"/>
              </a:srgbClr>
            </a:outerShdw>
          </a:effectLst>
        </p:spPr>
        <p:txBody>
          <a:bodyPr/>
          <a:lstStyle/>
          <a:p>
            <a:endParaRPr lang="en-LK"/>
          </a:p>
        </p:txBody>
      </p:sp>
      <p:sp>
        <p:nvSpPr>
          <p:cNvPr id="5" name="Text 2"/>
          <p:cNvSpPr/>
          <p:nvPr/>
        </p:nvSpPr>
        <p:spPr>
          <a:xfrm>
            <a:off x="1096685" y="2081093"/>
            <a:ext cx="3206948" cy="400883"/>
          </a:xfrm>
          <a:prstGeom prst="rect">
            <a:avLst/>
          </a:prstGeom>
          <a:noFill/>
          <a:ln/>
        </p:spPr>
        <p:txBody>
          <a:bodyPr wrap="none" lIns="0" tIns="0" rIns="0" bIns="0" rtlCol="0" anchor="t"/>
          <a:lstStyle/>
          <a:p>
            <a:pPr marL="0" indent="0">
              <a:lnSpc>
                <a:spcPts val="3150"/>
              </a:lnSpc>
              <a:buNone/>
            </a:pPr>
            <a:r>
              <a:rPr lang="en-US" sz="2500" b="1" dirty="0">
                <a:solidFill>
                  <a:srgbClr val="EEEFF5"/>
                </a:solidFill>
                <a:latin typeface="Barlow Bold" pitchFamily="34" charset="0"/>
                <a:ea typeface="Barlow Bold" pitchFamily="34" charset="-122"/>
                <a:cs typeface="Barlow Bold" pitchFamily="34" charset="-120"/>
              </a:rPr>
              <a:t>Target</a:t>
            </a:r>
            <a:endParaRPr lang="en-US" sz="2500" dirty="0"/>
          </a:p>
        </p:txBody>
      </p:sp>
      <p:sp>
        <p:nvSpPr>
          <p:cNvPr id="6" name="Text 3"/>
          <p:cNvSpPr/>
          <p:nvPr/>
        </p:nvSpPr>
        <p:spPr>
          <a:xfrm>
            <a:off x="1584008" y="2628186"/>
            <a:ext cx="6463308" cy="1462326"/>
          </a:xfrm>
          <a:prstGeom prst="rect">
            <a:avLst/>
          </a:prstGeom>
          <a:noFill/>
          <a:ln/>
        </p:spPr>
        <p:txBody>
          <a:bodyPr wrap="square" lIns="0" tIns="0" rIns="0" bIns="0" rtlCol="0" anchor="t"/>
          <a:lstStyle/>
          <a:p>
            <a:pPr marL="342900" indent="-342900" algn="l">
              <a:lnSpc>
                <a:spcPts val="3800"/>
              </a:lnSpc>
              <a:buSzPct val="100000"/>
              <a:buChar char="•"/>
            </a:pPr>
            <a:r>
              <a:rPr lang="en-US" sz="2350" dirty="0">
                <a:solidFill>
                  <a:srgbClr val="EEEFF5"/>
                </a:solidFill>
                <a:latin typeface="Montserrat" pitchFamily="34" charset="0"/>
                <a:ea typeface="Montserrat" pitchFamily="34" charset="-122"/>
                <a:cs typeface="Montserrat" pitchFamily="34" charset="-120"/>
              </a:rPr>
              <a:t>To create a precise predictive analytics model for forecasting salary outcomes based on employee attributes.</a:t>
            </a:r>
            <a:endParaRPr lang="en-US" sz="2350" dirty="0"/>
          </a:p>
        </p:txBody>
      </p:sp>
      <p:sp>
        <p:nvSpPr>
          <p:cNvPr id="7" name="Shape 4"/>
          <p:cNvSpPr/>
          <p:nvPr/>
        </p:nvSpPr>
        <p:spPr>
          <a:xfrm>
            <a:off x="852964" y="4577953"/>
            <a:ext cx="7438073" cy="2984302"/>
          </a:xfrm>
          <a:prstGeom prst="roundRect">
            <a:avLst>
              <a:gd name="adj" fmla="val 7350"/>
            </a:avLst>
          </a:prstGeom>
          <a:solidFill>
            <a:srgbClr val="282C32"/>
          </a:solidFill>
          <a:ln/>
          <a:effectLst>
            <a:outerShdw blurRad="59690" dist="29210" dir="13500000" algn="bl" rotWithShape="0">
              <a:srgbClr val="FFFFFF">
                <a:alpha val="10000"/>
              </a:srgbClr>
            </a:outerShdw>
          </a:effectLst>
        </p:spPr>
        <p:txBody>
          <a:bodyPr/>
          <a:lstStyle/>
          <a:p>
            <a:endParaRPr lang="en-LK"/>
          </a:p>
        </p:txBody>
      </p:sp>
      <p:sp>
        <p:nvSpPr>
          <p:cNvPr id="8" name="Text 5"/>
          <p:cNvSpPr/>
          <p:nvPr/>
        </p:nvSpPr>
        <p:spPr>
          <a:xfrm>
            <a:off x="1096685" y="4821674"/>
            <a:ext cx="3206948" cy="400883"/>
          </a:xfrm>
          <a:prstGeom prst="rect">
            <a:avLst/>
          </a:prstGeom>
          <a:noFill/>
          <a:ln/>
        </p:spPr>
        <p:txBody>
          <a:bodyPr wrap="none" lIns="0" tIns="0" rIns="0" bIns="0" rtlCol="0" anchor="t"/>
          <a:lstStyle/>
          <a:p>
            <a:pPr marL="0" indent="0">
              <a:lnSpc>
                <a:spcPts val="3150"/>
              </a:lnSpc>
              <a:buNone/>
            </a:pPr>
            <a:r>
              <a:rPr lang="en-US" sz="2500" b="1" dirty="0">
                <a:solidFill>
                  <a:srgbClr val="EEEFF5"/>
                </a:solidFill>
                <a:latin typeface="Barlow Bold" pitchFamily="34" charset="0"/>
                <a:ea typeface="Barlow Bold" pitchFamily="34" charset="-122"/>
                <a:cs typeface="Barlow Bold" pitchFamily="34" charset="-120"/>
              </a:rPr>
              <a:t>Business Goal</a:t>
            </a:r>
            <a:endParaRPr lang="en-US" sz="2500" dirty="0"/>
          </a:p>
        </p:txBody>
      </p:sp>
      <p:sp>
        <p:nvSpPr>
          <p:cNvPr id="9" name="Text 6"/>
          <p:cNvSpPr/>
          <p:nvPr/>
        </p:nvSpPr>
        <p:spPr>
          <a:xfrm>
            <a:off x="1584008" y="5368766"/>
            <a:ext cx="6463308" cy="1949768"/>
          </a:xfrm>
          <a:prstGeom prst="rect">
            <a:avLst/>
          </a:prstGeom>
          <a:noFill/>
          <a:ln/>
        </p:spPr>
        <p:txBody>
          <a:bodyPr wrap="square" lIns="0" tIns="0" rIns="0" bIns="0" rtlCol="0" anchor="t"/>
          <a:lstStyle/>
          <a:p>
            <a:pPr marL="342900" indent="-342900" algn="l">
              <a:lnSpc>
                <a:spcPts val="3800"/>
              </a:lnSpc>
              <a:buSzPct val="100000"/>
              <a:buChar char="•"/>
            </a:pPr>
            <a:r>
              <a:rPr lang="en-US" sz="2350" dirty="0">
                <a:solidFill>
                  <a:srgbClr val="EEEFF5"/>
                </a:solidFill>
                <a:latin typeface="Montserrat" pitchFamily="34" charset="0"/>
                <a:ea typeface="Montserrat" pitchFamily="34" charset="-122"/>
                <a:cs typeface="Montserrat" pitchFamily="34" charset="-120"/>
              </a:rPr>
              <a:t>To enhance compensation strategies and improve employee satisfaction, contributing to talent retention and overall business growth.</a:t>
            </a:r>
            <a:endParaRPr lang="en-US" sz="2350"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1726883"/>
            <a:ext cx="4869061" cy="4775835"/>
          </a:xfrm>
          <a:prstGeom prst="rect">
            <a:avLst/>
          </a:prstGeom>
        </p:spPr>
      </p:pic>
      <p:sp>
        <p:nvSpPr>
          <p:cNvPr id="4" name="Text 0"/>
          <p:cNvSpPr/>
          <p:nvPr/>
        </p:nvSpPr>
        <p:spPr>
          <a:xfrm>
            <a:off x="864037" y="3326011"/>
            <a:ext cx="6497003" cy="812125"/>
          </a:xfrm>
          <a:prstGeom prst="rect">
            <a:avLst/>
          </a:prstGeom>
          <a:noFill/>
          <a:ln/>
        </p:spPr>
        <p:txBody>
          <a:bodyPr wrap="none" lIns="0" tIns="0" rIns="0" bIns="0" rtlCol="0" anchor="t"/>
          <a:lstStyle/>
          <a:p>
            <a:pPr marL="0" indent="0">
              <a:lnSpc>
                <a:spcPts val="6350"/>
              </a:lnSpc>
              <a:buNone/>
            </a:pPr>
            <a:r>
              <a:rPr lang="en-US" sz="5400" b="1" dirty="0">
                <a:solidFill>
                  <a:srgbClr val="9998FF"/>
                </a:solidFill>
                <a:latin typeface="Barlow Bold" pitchFamily="34" charset="0"/>
                <a:ea typeface="Barlow Bold" pitchFamily="34" charset="-122"/>
                <a:cs typeface="Barlow Bold" pitchFamily="34" charset="-120"/>
              </a:rPr>
              <a:t>Data preprocessing</a:t>
            </a:r>
            <a:endParaRPr lang="en-US" sz="5400" dirty="0"/>
          </a:p>
        </p:txBody>
      </p:sp>
      <p:sp>
        <p:nvSpPr>
          <p:cNvPr id="5" name="Text 1"/>
          <p:cNvSpPr/>
          <p:nvPr/>
        </p:nvSpPr>
        <p:spPr>
          <a:xfrm>
            <a:off x="864037" y="4508421"/>
            <a:ext cx="7415927"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4846" y="530185"/>
            <a:ext cx="5074087" cy="634246"/>
          </a:xfrm>
          <a:prstGeom prst="rect">
            <a:avLst/>
          </a:prstGeom>
          <a:noFill/>
          <a:ln/>
        </p:spPr>
        <p:txBody>
          <a:bodyPr wrap="none" lIns="0" tIns="0" rIns="0" bIns="0" rtlCol="0" anchor="t"/>
          <a:lstStyle/>
          <a:p>
            <a:pPr marL="0" indent="0">
              <a:lnSpc>
                <a:spcPts val="4950"/>
              </a:lnSpc>
              <a:buNone/>
            </a:pPr>
            <a:r>
              <a:rPr lang="en-US" sz="5050" b="1" u="sng" dirty="0">
                <a:solidFill>
                  <a:srgbClr val="9998FF"/>
                </a:solidFill>
                <a:latin typeface="Barlow Bold" pitchFamily="34" charset="0"/>
                <a:ea typeface="Barlow Bold" pitchFamily="34" charset="-122"/>
                <a:cs typeface="Barlow Bold" pitchFamily="34" charset="-120"/>
              </a:rPr>
              <a:t>Handling Null Values</a:t>
            </a:r>
            <a:endParaRPr lang="en-US" sz="5050" u="sng" dirty="0"/>
          </a:p>
        </p:txBody>
      </p:sp>
      <p:sp>
        <p:nvSpPr>
          <p:cNvPr id="3" name="Text 1"/>
          <p:cNvSpPr/>
          <p:nvPr/>
        </p:nvSpPr>
        <p:spPr>
          <a:xfrm>
            <a:off x="674846" y="1549956"/>
            <a:ext cx="13280708" cy="385524"/>
          </a:xfrm>
          <a:prstGeom prst="rect">
            <a:avLst/>
          </a:prstGeom>
          <a:noFill/>
          <a:ln/>
        </p:spPr>
        <p:txBody>
          <a:bodyPr wrap="none" lIns="0" tIns="0" rIns="0" bIns="0" rtlCol="0" anchor="t"/>
          <a:lstStyle/>
          <a:p>
            <a:pPr marL="0" indent="0">
              <a:lnSpc>
                <a:spcPts val="3000"/>
              </a:lnSpc>
              <a:buNone/>
            </a:pPr>
            <a:r>
              <a:rPr lang="en-US" sz="1850" dirty="0">
                <a:solidFill>
                  <a:srgbClr val="EEEFF5"/>
                </a:solidFill>
                <a:latin typeface="Montserrat" pitchFamily="34" charset="0"/>
                <a:ea typeface="Montserrat" pitchFamily="34" charset="-122"/>
                <a:cs typeface="Montserrat" pitchFamily="34" charset="-120"/>
              </a:rPr>
              <a:t> 1)find null values                                                                           2)Filing missed values with mode</a:t>
            </a:r>
            <a:endParaRPr lang="en-US" sz="1850" dirty="0"/>
          </a:p>
        </p:txBody>
      </p:sp>
      <p:pic>
        <p:nvPicPr>
          <p:cNvPr id="4" name="Image 0" descr="preencoded.png"/>
          <p:cNvPicPr>
            <a:picLocks noChangeAspect="1"/>
          </p:cNvPicPr>
          <p:nvPr/>
        </p:nvPicPr>
        <p:blipFill>
          <a:blip r:embed="rId3"/>
          <a:stretch>
            <a:fillRect/>
          </a:stretch>
        </p:blipFill>
        <p:spPr>
          <a:xfrm>
            <a:off x="682466" y="2277547"/>
            <a:ext cx="6555581" cy="4916686"/>
          </a:xfrm>
          <a:prstGeom prst="rect">
            <a:avLst/>
          </a:prstGeom>
        </p:spPr>
      </p:pic>
      <p:pic>
        <p:nvPicPr>
          <p:cNvPr id="5" name="Image 1" descr="preencoded.png"/>
          <p:cNvPicPr>
            <a:picLocks noChangeAspect="1"/>
          </p:cNvPicPr>
          <p:nvPr/>
        </p:nvPicPr>
        <p:blipFill>
          <a:blip r:embed="rId4"/>
          <a:stretch>
            <a:fillRect/>
          </a:stretch>
        </p:blipFill>
        <p:spPr>
          <a:xfrm>
            <a:off x="7392233" y="2277547"/>
            <a:ext cx="6555700" cy="4916686"/>
          </a:xfrm>
          <a:prstGeom prst="rect">
            <a:avLst/>
          </a:prstGeom>
        </p:spPr>
      </p:pic>
      <p:sp>
        <p:nvSpPr>
          <p:cNvPr id="6" name="Text 2"/>
          <p:cNvSpPr/>
          <p:nvPr/>
        </p:nvSpPr>
        <p:spPr>
          <a:xfrm>
            <a:off x="674846" y="7536299"/>
            <a:ext cx="13280708" cy="308372"/>
          </a:xfrm>
          <a:prstGeom prst="rect">
            <a:avLst/>
          </a:prstGeom>
          <a:noFill/>
          <a:ln/>
        </p:spPr>
        <p:txBody>
          <a:bodyPr wrap="non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                                                                                                            </a:t>
            </a:r>
            <a:endParaRPr lang="en-US" sz="1500" dirty="0"/>
          </a:p>
        </p:txBody>
      </p:sp>
      <p:sp>
        <p:nvSpPr>
          <p:cNvPr id="7" name="Text 3"/>
          <p:cNvSpPr/>
          <p:nvPr/>
        </p:nvSpPr>
        <p:spPr>
          <a:xfrm>
            <a:off x="674846" y="8061484"/>
            <a:ext cx="13280708" cy="308372"/>
          </a:xfrm>
          <a:prstGeom prst="rect">
            <a:avLst/>
          </a:prstGeom>
          <a:noFill/>
          <a:ln/>
        </p:spPr>
        <p:txBody>
          <a:bodyPr wrap="none" lIns="0" tIns="0" rIns="0" bIns="0" rtlCol="0" anchor="t"/>
          <a:lstStyle/>
          <a:p>
            <a:pPr marL="0" indent="0">
              <a:lnSpc>
                <a:spcPts val="2400"/>
              </a:lnSpc>
              <a:buNone/>
            </a:pPr>
            <a:r>
              <a:rPr lang="en-US" sz="1500" dirty="0">
                <a:solidFill>
                  <a:srgbClr val="EEEFF5"/>
                </a:solidFill>
                <a:latin typeface="Montserrat" pitchFamily="34" charset="0"/>
                <a:ea typeface="Montserrat" pitchFamily="34" charset="-122"/>
                <a:cs typeface="Montserrat" pitchFamily="34" charset="-120"/>
              </a:rPr>
              <a:t>                             </a:t>
            </a:r>
            <a:endParaRPr lang="en-US" sz="1500" dirty="0"/>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4133" y="537448"/>
            <a:ext cx="5143857" cy="642938"/>
          </a:xfrm>
          <a:prstGeom prst="rect">
            <a:avLst/>
          </a:prstGeom>
          <a:noFill/>
          <a:ln/>
        </p:spPr>
        <p:txBody>
          <a:bodyPr wrap="none" lIns="0" tIns="0" rIns="0" bIns="0" rtlCol="0" anchor="t"/>
          <a:lstStyle/>
          <a:p>
            <a:pPr marL="0" indent="0">
              <a:lnSpc>
                <a:spcPts val="5050"/>
              </a:lnSpc>
              <a:buNone/>
            </a:pPr>
            <a:r>
              <a:rPr lang="en-US" sz="5050" b="1" u="sng" dirty="0">
                <a:solidFill>
                  <a:srgbClr val="9998FF"/>
                </a:solidFill>
                <a:latin typeface="Barlow Bold" pitchFamily="34" charset="0"/>
                <a:ea typeface="Barlow Bold" pitchFamily="34" charset="-122"/>
                <a:cs typeface="Barlow Bold" pitchFamily="34" charset="-120"/>
              </a:rPr>
              <a:t>Handling Outliers</a:t>
            </a:r>
            <a:endParaRPr lang="en-US" sz="5050" u="sng" dirty="0"/>
          </a:p>
        </p:txBody>
      </p:sp>
      <p:sp>
        <p:nvSpPr>
          <p:cNvPr id="3" name="Text 1"/>
          <p:cNvSpPr/>
          <p:nvPr/>
        </p:nvSpPr>
        <p:spPr>
          <a:xfrm>
            <a:off x="684133" y="1571268"/>
            <a:ext cx="1326213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latin typeface="Montserrat" pitchFamily="34" charset="0"/>
                <a:ea typeface="Montserrat" pitchFamily="34" charset="-122"/>
                <a:cs typeface="Montserrat" pitchFamily="34" charset="-120"/>
              </a:rPr>
              <a:t> </a:t>
            </a:r>
            <a:endParaRPr lang="en-US" sz="1500" dirty="0"/>
          </a:p>
        </p:txBody>
      </p:sp>
      <p:pic>
        <p:nvPicPr>
          <p:cNvPr id="4" name="Image 0" descr="preencoded.png"/>
          <p:cNvPicPr>
            <a:picLocks noChangeAspect="1"/>
          </p:cNvPicPr>
          <p:nvPr/>
        </p:nvPicPr>
        <p:blipFill>
          <a:blip r:embed="rId3"/>
          <a:stretch>
            <a:fillRect/>
          </a:stretch>
        </p:blipFill>
        <p:spPr>
          <a:xfrm>
            <a:off x="691753" y="2230755"/>
            <a:ext cx="6545223" cy="4908828"/>
          </a:xfrm>
          <a:prstGeom prst="rect">
            <a:avLst/>
          </a:prstGeom>
        </p:spPr>
      </p:pic>
      <p:pic>
        <p:nvPicPr>
          <p:cNvPr id="5" name="Image 1" descr="preencoded.png"/>
          <p:cNvPicPr>
            <a:picLocks noChangeAspect="1"/>
          </p:cNvPicPr>
          <p:nvPr/>
        </p:nvPicPr>
        <p:blipFill>
          <a:blip r:embed="rId4"/>
          <a:stretch>
            <a:fillRect/>
          </a:stretch>
        </p:blipFill>
        <p:spPr>
          <a:xfrm>
            <a:off x="7393305" y="2230755"/>
            <a:ext cx="6545342" cy="4908947"/>
          </a:xfrm>
          <a:prstGeom prst="rect">
            <a:avLst/>
          </a:prstGeom>
        </p:spPr>
      </p:pic>
      <p:sp>
        <p:nvSpPr>
          <p:cNvPr id="6" name="Text 2"/>
          <p:cNvSpPr/>
          <p:nvPr/>
        </p:nvSpPr>
        <p:spPr>
          <a:xfrm>
            <a:off x="684133" y="7486412"/>
            <a:ext cx="1326213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latin typeface="Montserrat" pitchFamily="34" charset="0"/>
                <a:ea typeface="Montserrat" pitchFamily="34" charset="-122"/>
                <a:cs typeface="Montserrat" pitchFamily="34" charset="-120"/>
              </a:rPr>
              <a:t>                                                                                                            </a:t>
            </a:r>
            <a:endParaRPr lang="en-US" sz="1500" dirty="0"/>
          </a:p>
        </p:txBody>
      </p:sp>
      <p:sp>
        <p:nvSpPr>
          <p:cNvPr id="7" name="Text 3"/>
          <p:cNvSpPr/>
          <p:nvPr/>
        </p:nvSpPr>
        <p:spPr>
          <a:xfrm>
            <a:off x="684133" y="8018978"/>
            <a:ext cx="13262134" cy="312777"/>
          </a:xfrm>
          <a:prstGeom prst="rect">
            <a:avLst/>
          </a:prstGeom>
          <a:noFill/>
          <a:ln/>
        </p:spPr>
        <p:txBody>
          <a:bodyPr wrap="none" lIns="0" tIns="0" rIns="0" bIns="0" rtlCol="0" anchor="t"/>
          <a:lstStyle/>
          <a:p>
            <a:pPr marL="0" indent="0">
              <a:lnSpc>
                <a:spcPts val="2450"/>
              </a:lnSpc>
              <a:buNone/>
            </a:pPr>
            <a:r>
              <a:rPr lang="en-US" sz="1500" dirty="0">
                <a:solidFill>
                  <a:srgbClr val="EEEFF5"/>
                </a:solidFill>
                <a:latin typeface="Montserrat" pitchFamily="34" charset="0"/>
                <a:ea typeface="Montserrat" pitchFamily="34" charset="-122"/>
                <a:cs typeface="Montserrat" pitchFamily="34" charset="-120"/>
              </a:rPr>
              <a:t>                             </a:t>
            </a:r>
            <a:endParaRPr lang="en-US" sz="1500"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6276" y="721995"/>
            <a:ext cx="5160764" cy="645081"/>
          </a:xfrm>
          <a:prstGeom prst="rect">
            <a:avLst/>
          </a:prstGeom>
          <a:noFill/>
          <a:ln/>
        </p:spPr>
        <p:txBody>
          <a:bodyPr wrap="none" lIns="0" tIns="0" rIns="0" bIns="0" rtlCol="0" anchor="t"/>
          <a:lstStyle/>
          <a:p>
            <a:pPr marL="0" indent="0">
              <a:lnSpc>
                <a:spcPts val="5050"/>
              </a:lnSpc>
              <a:buNone/>
            </a:pPr>
            <a:r>
              <a:rPr lang="en-US" sz="5050" b="1" u="sng" dirty="0">
                <a:solidFill>
                  <a:srgbClr val="9998FF"/>
                </a:solidFill>
                <a:latin typeface="Barlow Bold" pitchFamily="34" charset="0"/>
                <a:ea typeface="Barlow Bold" pitchFamily="34" charset="-122"/>
                <a:cs typeface="Barlow Bold" pitchFamily="34" charset="-120"/>
              </a:rPr>
              <a:t>Data Transform</a:t>
            </a:r>
            <a:endParaRPr lang="en-US" sz="5050" u="sng" dirty="0"/>
          </a:p>
        </p:txBody>
      </p:sp>
      <p:sp>
        <p:nvSpPr>
          <p:cNvPr id="3" name="Text 1"/>
          <p:cNvSpPr/>
          <p:nvPr/>
        </p:nvSpPr>
        <p:spPr>
          <a:xfrm>
            <a:off x="1078349" y="1759267"/>
            <a:ext cx="12865775" cy="784384"/>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EEEFF5"/>
                </a:solidFill>
                <a:latin typeface="Montserrat" pitchFamily="34" charset="0"/>
                <a:ea typeface="Montserrat" pitchFamily="34" charset="-122"/>
                <a:cs typeface="Montserrat" pitchFamily="34" charset="-120"/>
              </a:rPr>
              <a:t>We grouped the following features into unique categories to reduce the number of unique entries in the dataset: education, work class, marital status, occupation, race, relationship, and native country.</a:t>
            </a:r>
            <a:endParaRPr lang="en-US" sz="1900" dirty="0"/>
          </a:p>
        </p:txBody>
      </p:sp>
      <p:pic>
        <p:nvPicPr>
          <p:cNvPr id="4" name="Image 0" descr="preencoded.png"/>
          <p:cNvPicPr>
            <a:picLocks noChangeAspect="1"/>
          </p:cNvPicPr>
          <p:nvPr/>
        </p:nvPicPr>
        <p:blipFill>
          <a:blip r:embed="rId3"/>
          <a:stretch>
            <a:fillRect/>
          </a:stretch>
        </p:blipFill>
        <p:spPr>
          <a:xfrm>
            <a:off x="686276" y="2984897"/>
            <a:ext cx="5581650" cy="4302085"/>
          </a:xfrm>
          <a:prstGeom prst="rect">
            <a:avLst/>
          </a:prstGeom>
        </p:spPr>
      </p:pic>
      <p:pic>
        <p:nvPicPr>
          <p:cNvPr id="5" name="Image 1" descr="preencoded.png"/>
          <p:cNvPicPr>
            <a:picLocks noChangeAspect="1"/>
          </p:cNvPicPr>
          <p:nvPr/>
        </p:nvPicPr>
        <p:blipFill>
          <a:blip r:embed="rId4"/>
          <a:stretch>
            <a:fillRect/>
          </a:stretch>
        </p:blipFill>
        <p:spPr>
          <a:xfrm>
            <a:off x="7008565" y="2984897"/>
            <a:ext cx="7146018" cy="2701053"/>
          </a:xfrm>
          <a:prstGeom prst="rect">
            <a:avLst/>
          </a:prstGeom>
        </p:spPr>
      </p:pic>
      <p:sp>
        <p:nvSpPr>
          <p:cNvPr id="6" name="Text 2"/>
          <p:cNvSpPr/>
          <p:nvPr/>
        </p:nvSpPr>
        <p:spPr>
          <a:xfrm>
            <a:off x="7562017" y="4860965"/>
            <a:ext cx="6389727" cy="392192"/>
          </a:xfrm>
          <a:prstGeom prst="rect">
            <a:avLst/>
          </a:prstGeom>
          <a:noFill/>
          <a:ln/>
        </p:spPr>
        <p:txBody>
          <a:bodyPr wrap="none" lIns="0" tIns="0" rIns="0" bIns="0" rtlCol="0" anchor="t"/>
          <a:lstStyle/>
          <a:p>
            <a:pPr marL="0" indent="0">
              <a:lnSpc>
                <a:spcPts val="3050"/>
              </a:lnSpc>
              <a:buNone/>
            </a:pPr>
            <a:endParaRPr lang="en-US" sz="1900" dirty="0"/>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552</Words>
  <Application>Microsoft Macintosh PowerPoint</Application>
  <PresentationFormat>Custom</PresentationFormat>
  <Paragraphs>88</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Barlow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Minindi Fonseka</cp:lastModifiedBy>
  <cp:revision>10</cp:revision>
  <dcterms:created xsi:type="dcterms:W3CDTF">2024-10-01T08:14:26Z</dcterms:created>
  <dcterms:modified xsi:type="dcterms:W3CDTF">2024-10-01T12:05:40Z</dcterms:modified>
</cp:coreProperties>
</file>